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A4A3A4"/>
          </p15:clr>
        </p15:guide>
        <p15:guide id="2" pos="30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B308"/>
    <a:srgbClr val="AC1C0F"/>
    <a:srgbClr val="E0B909"/>
    <a:srgbClr val="BEAD0D"/>
    <a:srgbClr val="AF9B13"/>
    <a:srgbClr val="9B2D2A"/>
    <a:srgbClr val="FFFFFF"/>
    <a:srgbClr val="144856"/>
    <a:srgbClr val="175A68"/>
    <a:srgbClr val="FE5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>
        <p:scale>
          <a:sx n="75" d="100"/>
          <a:sy n="75" d="100"/>
        </p:scale>
        <p:origin x="1548" y="-5994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tiff"/><Relationship Id="rId18" Type="http://schemas.openxmlformats.org/officeDocument/2006/relationships/image" Target="../media/image16.tiff"/><Relationship Id="rId26" Type="http://schemas.openxmlformats.org/officeDocument/2006/relationships/image" Target="../media/image24.tiff"/><Relationship Id="rId39" Type="http://schemas.openxmlformats.org/officeDocument/2006/relationships/image" Target="../media/image37.tiff"/><Relationship Id="rId21" Type="http://schemas.openxmlformats.org/officeDocument/2006/relationships/image" Target="../media/image19.tiff"/><Relationship Id="rId34" Type="http://schemas.openxmlformats.org/officeDocument/2006/relationships/image" Target="../media/image32.tiff"/><Relationship Id="rId42" Type="http://schemas.openxmlformats.org/officeDocument/2006/relationships/image" Target="../media/image40.tiff"/><Relationship Id="rId47" Type="http://schemas.openxmlformats.org/officeDocument/2006/relationships/image" Target="../media/image45.tiff"/><Relationship Id="rId50" Type="http://schemas.openxmlformats.org/officeDocument/2006/relationships/image" Target="../media/image48.tiff"/><Relationship Id="rId55" Type="http://schemas.openxmlformats.org/officeDocument/2006/relationships/image" Target="../media/image53.tiff"/><Relationship Id="rId63" Type="http://schemas.openxmlformats.org/officeDocument/2006/relationships/image" Target="../media/image61.png"/><Relationship Id="rId68" Type="http://schemas.openxmlformats.org/officeDocument/2006/relationships/image" Target="../media/image66.png"/><Relationship Id="rId76" Type="http://schemas.openxmlformats.org/officeDocument/2006/relationships/image" Target="../media/image74.png"/><Relationship Id="rId84" Type="http://schemas.openxmlformats.org/officeDocument/2006/relationships/image" Target="../media/image82.png"/><Relationship Id="rId89" Type="http://schemas.openxmlformats.org/officeDocument/2006/relationships/image" Target="../media/image87.png"/><Relationship Id="rId7" Type="http://schemas.openxmlformats.org/officeDocument/2006/relationships/image" Target="../media/image5.tiff"/><Relationship Id="rId71" Type="http://schemas.openxmlformats.org/officeDocument/2006/relationships/image" Target="../media/image69.png"/><Relationship Id="rId92" Type="http://schemas.openxmlformats.org/officeDocument/2006/relationships/image" Target="../media/image90.tif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9" Type="http://schemas.openxmlformats.org/officeDocument/2006/relationships/image" Target="../media/image27.tiff"/><Relationship Id="rId11" Type="http://schemas.openxmlformats.org/officeDocument/2006/relationships/image" Target="../media/image9.tiff"/><Relationship Id="rId24" Type="http://schemas.openxmlformats.org/officeDocument/2006/relationships/image" Target="../media/image22.tiff"/><Relationship Id="rId32" Type="http://schemas.openxmlformats.org/officeDocument/2006/relationships/image" Target="../media/image30.tiff"/><Relationship Id="rId37" Type="http://schemas.openxmlformats.org/officeDocument/2006/relationships/image" Target="../media/image35.tiff"/><Relationship Id="rId40" Type="http://schemas.openxmlformats.org/officeDocument/2006/relationships/image" Target="../media/image38.tiff"/><Relationship Id="rId45" Type="http://schemas.openxmlformats.org/officeDocument/2006/relationships/image" Target="../media/image43.tiff"/><Relationship Id="rId53" Type="http://schemas.openxmlformats.org/officeDocument/2006/relationships/image" Target="../media/image51.tiff"/><Relationship Id="rId58" Type="http://schemas.openxmlformats.org/officeDocument/2006/relationships/image" Target="../media/image56.tiff"/><Relationship Id="rId66" Type="http://schemas.openxmlformats.org/officeDocument/2006/relationships/image" Target="../media/image64.png"/><Relationship Id="rId74" Type="http://schemas.openxmlformats.org/officeDocument/2006/relationships/image" Target="../media/image72.png"/><Relationship Id="rId79" Type="http://schemas.openxmlformats.org/officeDocument/2006/relationships/image" Target="../media/image77.png"/><Relationship Id="rId87" Type="http://schemas.openxmlformats.org/officeDocument/2006/relationships/image" Target="../media/image85.png"/><Relationship Id="rId5" Type="http://schemas.openxmlformats.org/officeDocument/2006/relationships/image" Target="../media/image3.tiff"/><Relationship Id="rId61" Type="http://schemas.openxmlformats.org/officeDocument/2006/relationships/image" Target="../media/image59.png"/><Relationship Id="rId82" Type="http://schemas.openxmlformats.org/officeDocument/2006/relationships/image" Target="../media/image80.png"/><Relationship Id="rId90" Type="http://schemas.openxmlformats.org/officeDocument/2006/relationships/image" Target="../media/image88.png"/><Relationship Id="rId19" Type="http://schemas.openxmlformats.org/officeDocument/2006/relationships/image" Target="../media/image17.tiff"/><Relationship Id="rId14" Type="http://schemas.openxmlformats.org/officeDocument/2006/relationships/image" Target="../media/image12.tiff"/><Relationship Id="rId22" Type="http://schemas.openxmlformats.org/officeDocument/2006/relationships/image" Target="../media/image20.tiff"/><Relationship Id="rId27" Type="http://schemas.openxmlformats.org/officeDocument/2006/relationships/image" Target="../media/image25.tiff"/><Relationship Id="rId30" Type="http://schemas.openxmlformats.org/officeDocument/2006/relationships/image" Target="../media/image28.tiff"/><Relationship Id="rId35" Type="http://schemas.openxmlformats.org/officeDocument/2006/relationships/image" Target="../media/image33.tiff"/><Relationship Id="rId43" Type="http://schemas.openxmlformats.org/officeDocument/2006/relationships/image" Target="../media/image41.tiff"/><Relationship Id="rId48" Type="http://schemas.openxmlformats.org/officeDocument/2006/relationships/image" Target="../media/image46.tiff"/><Relationship Id="rId56" Type="http://schemas.openxmlformats.org/officeDocument/2006/relationships/image" Target="../media/image54.tiff"/><Relationship Id="rId64" Type="http://schemas.openxmlformats.org/officeDocument/2006/relationships/image" Target="../media/image62.png"/><Relationship Id="rId69" Type="http://schemas.openxmlformats.org/officeDocument/2006/relationships/image" Target="../media/image67.png"/><Relationship Id="rId77" Type="http://schemas.openxmlformats.org/officeDocument/2006/relationships/image" Target="../media/image75.png"/><Relationship Id="rId8" Type="http://schemas.openxmlformats.org/officeDocument/2006/relationships/image" Target="../media/image6.tiff"/><Relationship Id="rId51" Type="http://schemas.openxmlformats.org/officeDocument/2006/relationships/image" Target="../media/image49.tiff"/><Relationship Id="rId72" Type="http://schemas.openxmlformats.org/officeDocument/2006/relationships/image" Target="../media/image70.png"/><Relationship Id="rId80" Type="http://schemas.openxmlformats.org/officeDocument/2006/relationships/image" Target="../media/image78.png"/><Relationship Id="rId85" Type="http://schemas.openxmlformats.org/officeDocument/2006/relationships/image" Target="../media/image83.png"/><Relationship Id="rId93" Type="http://schemas.openxmlformats.org/officeDocument/2006/relationships/image" Target="../media/image91.tiff"/><Relationship Id="rId3" Type="http://schemas.openxmlformats.org/officeDocument/2006/relationships/image" Target="../media/image1.tiff"/><Relationship Id="rId12" Type="http://schemas.openxmlformats.org/officeDocument/2006/relationships/image" Target="../media/image10.tiff"/><Relationship Id="rId17" Type="http://schemas.openxmlformats.org/officeDocument/2006/relationships/image" Target="../media/image15.tiff"/><Relationship Id="rId25" Type="http://schemas.openxmlformats.org/officeDocument/2006/relationships/image" Target="../media/image23.tiff"/><Relationship Id="rId33" Type="http://schemas.openxmlformats.org/officeDocument/2006/relationships/image" Target="../media/image31.tiff"/><Relationship Id="rId38" Type="http://schemas.openxmlformats.org/officeDocument/2006/relationships/image" Target="../media/image36.tiff"/><Relationship Id="rId46" Type="http://schemas.openxmlformats.org/officeDocument/2006/relationships/image" Target="../media/image44.tiff"/><Relationship Id="rId59" Type="http://schemas.openxmlformats.org/officeDocument/2006/relationships/image" Target="../media/image57.tiff"/><Relationship Id="rId67" Type="http://schemas.openxmlformats.org/officeDocument/2006/relationships/image" Target="../media/image65.png"/><Relationship Id="rId20" Type="http://schemas.openxmlformats.org/officeDocument/2006/relationships/image" Target="../media/image18.tiff"/><Relationship Id="rId41" Type="http://schemas.openxmlformats.org/officeDocument/2006/relationships/image" Target="../media/image39.tiff"/><Relationship Id="rId54" Type="http://schemas.openxmlformats.org/officeDocument/2006/relationships/image" Target="../media/image52.tiff"/><Relationship Id="rId62" Type="http://schemas.openxmlformats.org/officeDocument/2006/relationships/image" Target="../media/image60.png"/><Relationship Id="rId70" Type="http://schemas.openxmlformats.org/officeDocument/2006/relationships/image" Target="../media/image68.png"/><Relationship Id="rId75" Type="http://schemas.openxmlformats.org/officeDocument/2006/relationships/image" Target="../media/image73.png"/><Relationship Id="rId83" Type="http://schemas.openxmlformats.org/officeDocument/2006/relationships/image" Target="../media/image81.png"/><Relationship Id="rId88" Type="http://schemas.openxmlformats.org/officeDocument/2006/relationships/image" Target="../media/image86.png"/><Relationship Id="rId91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15" Type="http://schemas.openxmlformats.org/officeDocument/2006/relationships/image" Target="../media/image13.tiff"/><Relationship Id="rId23" Type="http://schemas.openxmlformats.org/officeDocument/2006/relationships/image" Target="../media/image21.tiff"/><Relationship Id="rId28" Type="http://schemas.openxmlformats.org/officeDocument/2006/relationships/image" Target="../media/image26.tiff"/><Relationship Id="rId36" Type="http://schemas.openxmlformats.org/officeDocument/2006/relationships/image" Target="../media/image34.tiff"/><Relationship Id="rId49" Type="http://schemas.openxmlformats.org/officeDocument/2006/relationships/image" Target="../media/image47.tiff"/><Relationship Id="rId57" Type="http://schemas.openxmlformats.org/officeDocument/2006/relationships/image" Target="../media/image55.tiff"/><Relationship Id="rId10" Type="http://schemas.openxmlformats.org/officeDocument/2006/relationships/image" Target="../media/image8.tiff"/><Relationship Id="rId31" Type="http://schemas.openxmlformats.org/officeDocument/2006/relationships/image" Target="../media/image29.tiff"/><Relationship Id="rId44" Type="http://schemas.openxmlformats.org/officeDocument/2006/relationships/image" Target="../media/image42.tiff"/><Relationship Id="rId52" Type="http://schemas.openxmlformats.org/officeDocument/2006/relationships/image" Target="../media/image50.tiff"/><Relationship Id="rId60" Type="http://schemas.openxmlformats.org/officeDocument/2006/relationships/image" Target="../media/image58.png"/><Relationship Id="rId65" Type="http://schemas.openxmlformats.org/officeDocument/2006/relationships/image" Target="../media/image63.png"/><Relationship Id="rId73" Type="http://schemas.openxmlformats.org/officeDocument/2006/relationships/image" Target="../media/image71.png"/><Relationship Id="rId78" Type="http://schemas.openxmlformats.org/officeDocument/2006/relationships/image" Target="../media/image76.png"/><Relationship Id="rId81" Type="http://schemas.openxmlformats.org/officeDocument/2006/relationships/image" Target="../media/image79.png"/><Relationship Id="rId86" Type="http://schemas.openxmlformats.org/officeDocument/2006/relationships/image" Target="../media/image84.png"/><Relationship Id="rId4" Type="http://schemas.openxmlformats.org/officeDocument/2006/relationships/image" Target="../media/image2.tiff"/><Relationship Id="rId9" Type="http://schemas.openxmlformats.org/officeDocument/2006/relationships/image" Target="../media/image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8922849" y="30135509"/>
            <a:ext cx="442005" cy="1812597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6" name="Picture 175">
            <a:extLst>
              <a:ext uri="{FF2B5EF4-FFF2-40B4-BE49-F238E27FC236}">
                <a16:creationId xmlns:a16="http://schemas.microsoft.com/office/drawing/2014/main" id="{5B45CBFD-F297-614C-9566-0C513B093C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5889" y="3020721"/>
            <a:ext cx="538387" cy="538387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6062D335-5B09-E14C-A089-0F780DCACBA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2894" y="10124030"/>
            <a:ext cx="1376890" cy="1286291"/>
          </a:xfrm>
          <a:prstGeom prst="rect">
            <a:avLst/>
          </a:prstGeom>
        </p:spPr>
      </p:pic>
      <p:pic>
        <p:nvPicPr>
          <p:cNvPr id="464" name="Picture 463">
            <a:extLst>
              <a:ext uri="{FF2B5EF4-FFF2-40B4-BE49-F238E27FC236}">
                <a16:creationId xmlns:a16="http://schemas.microsoft.com/office/drawing/2014/main" id="{203C0F8E-6570-C148-8389-8ED865CE7F2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3000" y="3010258"/>
            <a:ext cx="595600" cy="595600"/>
          </a:xfrm>
          <a:prstGeom prst="rect">
            <a:avLst/>
          </a:prstGeom>
        </p:spPr>
      </p:pic>
      <p:pic>
        <p:nvPicPr>
          <p:cNvPr id="315" name="Picture 314">
            <a:extLst>
              <a:ext uri="{FF2B5EF4-FFF2-40B4-BE49-F238E27FC236}">
                <a16:creationId xmlns:a16="http://schemas.microsoft.com/office/drawing/2014/main" id="{B9C1B13E-CC33-4E4E-BC36-5F62F7A110D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6600" y="3507433"/>
            <a:ext cx="420498" cy="420498"/>
          </a:xfrm>
          <a:prstGeom prst="rect">
            <a:avLst/>
          </a:prstGeom>
        </p:spPr>
      </p:pic>
      <p:pic>
        <p:nvPicPr>
          <p:cNvPr id="307" name="Picture 306">
            <a:extLst>
              <a:ext uri="{FF2B5EF4-FFF2-40B4-BE49-F238E27FC236}">
                <a16:creationId xmlns:a16="http://schemas.microsoft.com/office/drawing/2014/main" id="{43CA9D44-71AA-0F45-8E2E-DC8C8F3664F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5274" y="198448"/>
            <a:ext cx="772412" cy="772412"/>
          </a:xfrm>
          <a:prstGeom prst="rect">
            <a:avLst/>
          </a:prstGeom>
        </p:spPr>
      </p:pic>
      <p:pic>
        <p:nvPicPr>
          <p:cNvPr id="261" name="Picture 260">
            <a:extLst>
              <a:ext uri="{FF2B5EF4-FFF2-40B4-BE49-F238E27FC236}">
                <a16:creationId xmlns:a16="http://schemas.microsoft.com/office/drawing/2014/main" id="{A64C4A1A-908F-194D-8BD2-E2FB6532B69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8058" y="6358509"/>
            <a:ext cx="496037" cy="49603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7B017D74-78CD-324A-BBDA-597425D73D7F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0720" y="10071660"/>
            <a:ext cx="1012497" cy="70874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818B27F-83A9-4B46-87D5-76DD472764F0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8396" y="9866237"/>
            <a:ext cx="339905" cy="448675"/>
          </a:xfrm>
          <a:prstGeom prst="rect">
            <a:avLst/>
          </a:prstGeom>
        </p:spPr>
      </p:pic>
      <p:pic>
        <p:nvPicPr>
          <p:cNvPr id="183" name="Picture 182">
            <a:extLst>
              <a:ext uri="{FF2B5EF4-FFF2-40B4-BE49-F238E27FC236}">
                <a16:creationId xmlns:a16="http://schemas.microsoft.com/office/drawing/2014/main" id="{203C0F8E-6570-C148-8389-8ED865CE7F2E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5232" y="10409646"/>
            <a:ext cx="558112" cy="558112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9CE29A71-493B-2649-BDD7-CC82000563F5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7739" y="14000023"/>
            <a:ext cx="427044" cy="427044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E6EA146E-F3AB-9F41-AC30-B5E73226203B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168" y="13855010"/>
            <a:ext cx="604387" cy="647874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7B18B42F-9AD5-344E-987F-5868F6EED442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b="13350"/>
          <a:stretch/>
        </p:blipFill>
        <p:spPr>
          <a:xfrm rot="20628497">
            <a:off x="1567132" y="16555064"/>
            <a:ext cx="663375" cy="62453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51C9BE09-77E1-3449-8E3A-DD6651C03905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115"/>
          <a:stretch/>
        </p:blipFill>
        <p:spPr>
          <a:xfrm>
            <a:off x="4268714" y="16502408"/>
            <a:ext cx="1147865" cy="51810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2992F599-8899-D647-AC07-DBBE446838CB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9623" y="16643725"/>
            <a:ext cx="512068" cy="582143"/>
          </a:xfrm>
          <a:prstGeom prst="rect">
            <a:avLst/>
          </a:prstGeom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77378" y="1365037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167733" y="15522198"/>
            <a:ext cx="6361359" cy="610731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89326" y="11457995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67734" y="13352216"/>
            <a:ext cx="5841999" cy="621843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87611" y="11096497"/>
            <a:ext cx="5841604" cy="65497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663072" y="9289926"/>
            <a:ext cx="2844580" cy="222930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00348" y="7059340"/>
            <a:ext cx="2847721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32661" y="8981637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14179" y="6821733"/>
            <a:ext cx="5827821" cy="617391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28064" y="4935327"/>
            <a:ext cx="2824487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435774" y="2764840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14181" y="4676732"/>
            <a:ext cx="5827819" cy="604171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93022D3B-34E7-7A4B-A8E5-560DEA516668}"/>
              </a:ext>
            </a:extLst>
          </p:cNvPr>
          <p:cNvSpPr/>
          <p:nvPr/>
        </p:nvSpPr>
        <p:spPr>
          <a:xfrm>
            <a:off x="1231926" y="4415122"/>
            <a:ext cx="1214980" cy="1304869"/>
          </a:xfrm>
          <a:prstGeom prst="ellipse">
            <a:avLst/>
          </a:prstGeom>
          <a:solidFill>
            <a:srgbClr val="E0B9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84983B9C-0FBB-A043-AF69-BE33CCD6172D}"/>
              </a:ext>
            </a:extLst>
          </p:cNvPr>
          <p:cNvSpPr/>
          <p:nvPr/>
        </p:nvSpPr>
        <p:spPr>
          <a:xfrm>
            <a:off x="1418880" y="461590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7581115" y="6620985"/>
            <a:ext cx="1214980" cy="1304869"/>
          </a:xfrm>
          <a:prstGeom prst="ellipse">
            <a:avLst/>
          </a:prstGeom>
          <a:solidFill>
            <a:srgbClr val="E0B9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7768071" y="6821769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1246863" y="10727222"/>
            <a:ext cx="1214980" cy="1304869"/>
          </a:xfrm>
          <a:prstGeom prst="ellipse">
            <a:avLst/>
          </a:prstGeom>
          <a:solidFill>
            <a:srgbClr val="E0B9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1433817" y="1092800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7806080" y="11574131"/>
            <a:ext cx="1214980" cy="1304869"/>
          </a:xfrm>
          <a:prstGeom prst="ellipse">
            <a:avLst/>
          </a:prstGeom>
          <a:solidFill>
            <a:srgbClr val="E0B9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7989130" y="11776039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AB96207F-9876-7A4C-8CB8-0378596E3D43}"/>
              </a:ext>
            </a:extLst>
          </p:cNvPr>
          <p:cNvSpPr/>
          <p:nvPr/>
        </p:nvSpPr>
        <p:spPr>
          <a:xfrm>
            <a:off x="757094" y="14395100"/>
            <a:ext cx="1214980" cy="1304869"/>
          </a:xfrm>
          <a:prstGeom prst="ellipse">
            <a:avLst/>
          </a:prstGeom>
          <a:solidFill>
            <a:srgbClr val="E0B9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78D87C2B-4ED1-1C4B-B314-D95374A7846D}"/>
              </a:ext>
            </a:extLst>
          </p:cNvPr>
          <p:cNvSpPr/>
          <p:nvPr/>
        </p:nvSpPr>
        <p:spPr>
          <a:xfrm>
            <a:off x="944048" y="1459588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785122" y="2459522"/>
            <a:ext cx="6023138" cy="629361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7612682" y="2287656"/>
            <a:ext cx="1214980" cy="1304869"/>
          </a:xfrm>
          <a:prstGeom prst="ellipse">
            <a:avLst/>
          </a:prstGeom>
          <a:solidFill>
            <a:srgbClr val="E0B9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7799636" y="248844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992866" y="2404929"/>
            <a:ext cx="938427" cy="735967"/>
          </a:xfrm>
          <a:prstGeom prst="triangle">
            <a:avLst/>
          </a:prstGeom>
          <a:gradFill flip="none" rotWithShape="1">
            <a:gsLst>
              <a:gs pos="0">
                <a:srgbClr val="7F7F7F"/>
              </a:gs>
              <a:gs pos="100000">
                <a:srgbClr val="FFFFFF"/>
              </a:gs>
            </a:gsLst>
            <a:lin ang="1542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riangle 47">
            <a:extLst>
              <a:ext uri="{FF2B5EF4-FFF2-40B4-BE49-F238E27FC236}">
                <a16:creationId xmlns:a16="http://schemas.microsoft.com/office/drawing/2014/main" id="{B201E9A5-DE62-6846-B785-23CB32968E1A}"/>
              </a:ext>
            </a:extLst>
          </p:cNvPr>
          <p:cNvSpPr/>
          <p:nvPr/>
        </p:nvSpPr>
        <p:spPr>
          <a:xfrm>
            <a:off x="2909560" y="1393692"/>
            <a:ext cx="731521" cy="642998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rgbClr val="FFFFFF"/>
              </a:gs>
            </a:gsLst>
            <a:lin ang="1602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CC80915-8218-2D48-9376-49B5BC160739}"/>
              </a:ext>
            </a:extLst>
          </p:cNvPr>
          <p:cNvSpPr/>
          <p:nvPr/>
        </p:nvSpPr>
        <p:spPr>
          <a:xfrm rot="16200000">
            <a:off x="2752824" y="2310290"/>
            <a:ext cx="1057175" cy="4906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927209" y="14670754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933396" y="14707602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7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7964769" y="11809873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7971103" y="11859913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8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1435540" y="10994100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1441727" y="11030949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9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7761880" y="6846021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7768068" y="6882868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F20039-ABEA-BE47-B3A0-6B1A5F7867BE}"/>
              </a:ext>
            </a:extLst>
          </p:cNvPr>
          <p:cNvSpPr txBox="1"/>
          <p:nvPr/>
        </p:nvSpPr>
        <p:spPr>
          <a:xfrm>
            <a:off x="1400454" y="4619306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5ED9127-A30D-104E-8EB4-510CC7FB4FC3}"/>
              </a:ext>
            </a:extLst>
          </p:cNvPr>
          <p:cNvSpPr txBox="1"/>
          <p:nvPr/>
        </p:nvSpPr>
        <p:spPr>
          <a:xfrm>
            <a:off x="1406642" y="465615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872D16A-BBC9-2E43-BEA6-EDAFD0B01410}"/>
              </a:ext>
            </a:extLst>
          </p:cNvPr>
          <p:cNvSpPr txBox="1"/>
          <p:nvPr/>
        </p:nvSpPr>
        <p:spPr>
          <a:xfrm>
            <a:off x="7790117" y="2504083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EF93840-4D42-2E4E-BB42-2F6115088283}"/>
              </a:ext>
            </a:extLst>
          </p:cNvPr>
          <p:cNvSpPr txBox="1"/>
          <p:nvPr/>
        </p:nvSpPr>
        <p:spPr>
          <a:xfrm>
            <a:off x="7796306" y="2540931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13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4485045" y="8613331"/>
            <a:ext cx="1214980" cy="1304869"/>
          </a:xfrm>
          <a:prstGeom prst="ellipse">
            <a:avLst/>
          </a:prstGeom>
          <a:solidFill>
            <a:srgbClr val="E0B9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B86E97AE-F6AD-3941-9977-D85456F283F2}"/>
              </a:ext>
            </a:extLst>
          </p:cNvPr>
          <p:cNvSpPr/>
          <p:nvPr/>
        </p:nvSpPr>
        <p:spPr>
          <a:xfrm>
            <a:off x="4672001" y="881411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4666896" y="8828708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4673085" y="8865556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526328" y="15202105"/>
            <a:ext cx="1214980" cy="1304869"/>
          </a:xfrm>
          <a:prstGeom prst="ellipse">
            <a:avLst/>
          </a:prstGeom>
          <a:solidFill>
            <a:srgbClr val="E0B9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7713283" y="1540289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406" r="530" b="32512"/>
          <a:stretch/>
        </p:blipFill>
        <p:spPr>
          <a:xfrm>
            <a:off x="1991291" y="14948618"/>
            <a:ext cx="1428811" cy="4826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CA47D14-6621-B142-8EB1-01BD03E6B204}"/>
              </a:ext>
            </a:extLst>
          </p:cNvPr>
          <p:cNvSpPr txBox="1"/>
          <p:nvPr/>
        </p:nvSpPr>
        <p:spPr>
          <a:xfrm>
            <a:off x="7713281" y="15623691"/>
            <a:ext cx="841074" cy="457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PRIMARY </a:t>
            </a:r>
          </a:p>
          <a:p>
            <a:pPr algn="ctr"/>
            <a:r>
              <a:rPr lang="en-US" sz="1200" b="1" dirty="0"/>
              <a:t>SCHOOL</a:t>
            </a:r>
          </a:p>
        </p:txBody>
      </p:sp>
      <p:sp>
        <p:nvSpPr>
          <p:cNvPr id="71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966688" y="1416689"/>
            <a:ext cx="731521" cy="642998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rgbClr val="FFFFFF"/>
              </a:gs>
            </a:gsLst>
            <a:lin ang="1602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900923" y="2232155"/>
            <a:ext cx="883544" cy="519239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7099565" y="15880285"/>
            <a:ext cx="0" cy="747474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DA387A55-7789-A34F-867D-72AA9CFF66F4}"/>
              </a:ext>
            </a:extLst>
          </p:cNvPr>
          <p:cNvSpPr txBox="1"/>
          <p:nvPr/>
        </p:nvSpPr>
        <p:spPr>
          <a:xfrm>
            <a:off x="7054672" y="16359884"/>
            <a:ext cx="9421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Develop a lifelong love of learning 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D43B973-AA12-4345-90A5-05DCC0B4FECD}"/>
              </a:ext>
            </a:extLst>
          </p:cNvPr>
          <p:cNvSpPr txBox="1"/>
          <p:nvPr/>
        </p:nvSpPr>
        <p:spPr>
          <a:xfrm>
            <a:off x="6923048" y="15138531"/>
            <a:ext cx="9421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Develop a thirst for reading 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6938636" y="15338179"/>
            <a:ext cx="0" cy="510128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>
            <a:extLst>
              <a:ext uri="{FF2B5EF4-FFF2-40B4-BE49-F238E27FC236}">
                <a16:creationId xmlns:a16="http://schemas.microsoft.com/office/drawing/2014/main" id="{E8F8CE27-1139-194E-A8EF-E58DB60E3DD7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14823">
            <a:off x="7765943" y="14516337"/>
            <a:ext cx="1079819" cy="1079819"/>
          </a:xfrm>
          <a:prstGeom prst="rect">
            <a:avLst/>
          </a:prstGeom>
        </p:spPr>
      </p:pic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1BD8ADA5-D946-5C42-A4AE-03B3AA1B8A94}"/>
              </a:ext>
            </a:extLst>
          </p:cNvPr>
          <p:cNvCxnSpPr>
            <a:cxnSpLocks/>
          </p:cNvCxnSpPr>
          <p:nvPr/>
        </p:nvCxnSpPr>
        <p:spPr>
          <a:xfrm>
            <a:off x="6191044" y="15167427"/>
            <a:ext cx="0" cy="639665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4E64330C-E1D9-ED4C-A99A-71B1F661D561}"/>
              </a:ext>
            </a:extLst>
          </p:cNvPr>
          <p:cNvSpPr txBox="1"/>
          <p:nvPr/>
        </p:nvSpPr>
        <p:spPr>
          <a:xfrm>
            <a:off x="5575972" y="14794586"/>
            <a:ext cx="12056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Work with sixth form with ‘Reading discovery</a:t>
            </a:r>
            <a:endParaRPr lang="en-US" sz="800" dirty="0"/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5644656" y="15832491"/>
            <a:ext cx="0" cy="820668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6BBB8CAD-5283-2946-B457-0E1BA324806B}"/>
              </a:ext>
            </a:extLst>
          </p:cNvPr>
          <p:cNvSpPr txBox="1"/>
          <p:nvPr/>
        </p:nvSpPr>
        <p:spPr>
          <a:xfrm>
            <a:off x="5625752" y="16206789"/>
            <a:ext cx="711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Build a solid foundation in education</a:t>
            </a:r>
          </a:p>
        </p:txBody>
      </p: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ED5654B3-6730-9743-8B5B-BB63078882F5}"/>
              </a:ext>
            </a:extLst>
          </p:cNvPr>
          <p:cNvCxnSpPr>
            <a:cxnSpLocks/>
          </p:cNvCxnSpPr>
          <p:nvPr/>
        </p:nvCxnSpPr>
        <p:spPr>
          <a:xfrm flipH="1">
            <a:off x="5185281" y="15373521"/>
            <a:ext cx="4221" cy="614743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43FCBD3-15AC-074B-89C1-9811AED33C3A}"/>
              </a:ext>
            </a:extLst>
          </p:cNvPr>
          <p:cNvCxnSpPr>
            <a:cxnSpLocks/>
          </p:cNvCxnSpPr>
          <p:nvPr/>
        </p:nvCxnSpPr>
        <p:spPr>
          <a:xfrm flipV="1">
            <a:off x="4645160" y="15848308"/>
            <a:ext cx="0" cy="602013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:a16="http://schemas.microsoft.com/office/drawing/2014/main" id="{1A9F72DB-801B-1540-9027-8E9B8D266CA4}"/>
              </a:ext>
            </a:extLst>
          </p:cNvPr>
          <p:cNvSpPr txBox="1"/>
          <p:nvPr/>
        </p:nvSpPr>
        <p:spPr>
          <a:xfrm>
            <a:off x="4645160" y="16127319"/>
            <a:ext cx="9421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Sit SATS in </a:t>
            </a:r>
          </a:p>
          <a:p>
            <a:r>
              <a:rPr lang="en-US" sz="800" dirty="0"/>
              <a:t>Y6</a:t>
            </a:r>
          </a:p>
        </p:txBody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00E6D38E-3F60-8646-B0C0-1F4A34240498}"/>
              </a:ext>
            </a:extLst>
          </p:cNvPr>
          <p:cNvCxnSpPr>
            <a:cxnSpLocks/>
          </p:cNvCxnSpPr>
          <p:nvPr/>
        </p:nvCxnSpPr>
        <p:spPr>
          <a:xfrm flipH="1">
            <a:off x="2591025" y="15361318"/>
            <a:ext cx="4221" cy="614743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DDCFADFF-18E9-314C-BA93-B0E2EAA0B395}"/>
              </a:ext>
            </a:extLst>
          </p:cNvPr>
          <p:cNvCxnSpPr>
            <a:cxnSpLocks/>
          </p:cNvCxnSpPr>
          <p:nvPr/>
        </p:nvCxnSpPr>
        <p:spPr>
          <a:xfrm flipV="1">
            <a:off x="2135055" y="15875006"/>
            <a:ext cx="6084" cy="758032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>
            <a:extLst>
              <a:ext uri="{FF2B5EF4-FFF2-40B4-BE49-F238E27FC236}">
                <a16:creationId xmlns:a16="http://schemas.microsoft.com/office/drawing/2014/main" id="{798D0D35-29AB-1847-B78E-66D8D2E8F393}"/>
              </a:ext>
            </a:extLst>
          </p:cNvPr>
          <p:cNvSpPr txBox="1"/>
          <p:nvPr/>
        </p:nvSpPr>
        <p:spPr>
          <a:xfrm>
            <a:off x="2150889" y="16132927"/>
            <a:ext cx="697556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Visit </a:t>
            </a:r>
            <a:r>
              <a:rPr lang="en-US" sz="800" dirty="0"/>
              <a:t>the school </a:t>
            </a:r>
            <a:r>
              <a:rPr lang="en-US" sz="800" dirty="0" smtClean="0"/>
              <a:t>on transition day, learn about the school’s values and </a:t>
            </a:r>
            <a:r>
              <a:rPr lang="en-US" sz="800" dirty="0"/>
              <a:t>meet your form tutor.</a:t>
            </a:r>
          </a:p>
        </p:txBody>
      </p: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>
            <a:off x="927210" y="14233925"/>
            <a:ext cx="516737" cy="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TextBox 138">
            <a:extLst>
              <a:ext uri="{FF2B5EF4-FFF2-40B4-BE49-F238E27FC236}">
                <a16:creationId xmlns:a16="http://schemas.microsoft.com/office/drawing/2014/main" id="{EB0D9571-AB33-1347-88DC-1D57DDB8FB12}"/>
              </a:ext>
            </a:extLst>
          </p:cNvPr>
          <p:cNvSpPr txBox="1"/>
          <p:nvPr/>
        </p:nvSpPr>
        <p:spPr>
          <a:xfrm>
            <a:off x="258185" y="14003119"/>
            <a:ext cx="1056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Ensure your attendance is </a:t>
            </a:r>
          </a:p>
          <a:p>
            <a:r>
              <a:rPr lang="en-US" sz="800" dirty="0"/>
              <a:t>above 97%.</a:t>
            </a: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id="{93271BF0-485D-4F4D-8C73-EE3846048EA5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76" y="14424044"/>
            <a:ext cx="540765" cy="540765"/>
          </a:xfrm>
          <a:prstGeom prst="rect">
            <a:avLst/>
          </a:prstGeom>
        </p:spPr>
      </p:pic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1A55DB97-84E3-664C-AE62-915493A592B9}"/>
              </a:ext>
            </a:extLst>
          </p:cNvPr>
          <p:cNvCxnSpPr>
            <a:cxnSpLocks/>
          </p:cNvCxnSpPr>
          <p:nvPr/>
        </p:nvCxnSpPr>
        <p:spPr>
          <a:xfrm>
            <a:off x="1232449" y="13799587"/>
            <a:ext cx="535835" cy="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TextBox 144">
            <a:extLst>
              <a:ext uri="{FF2B5EF4-FFF2-40B4-BE49-F238E27FC236}">
                <a16:creationId xmlns:a16="http://schemas.microsoft.com/office/drawing/2014/main" id="{1F008FE9-6D32-194F-A410-F77318049DC3}"/>
              </a:ext>
            </a:extLst>
          </p:cNvPr>
          <p:cNvSpPr txBox="1"/>
          <p:nvPr/>
        </p:nvSpPr>
        <p:spPr>
          <a:xfrm>
            <a:off x="780054" y="13435370"/>
            <a:ext cx="782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Continue to develop</a:t>
            </a:r>
            <a:endParaRPr lang="en-US" sz="800" dirty="0"/>
          </a:p>
          <a:p>
            <a:r>
              <a:rPr lang="en-US" sz="800" dirty="0" smtClean="0"/>
              <a:t>reading</a:t>
            </a:r>
            <a:endParaRPr lang="en-US" sz="800" dirty="0"/>
          </a:p>
        </p:txBody>
      </p:sp>
      <p:pic>
        <p:nvPicPr>
          <p:cNvPr id="97" name="Picture 96">
            <a:extLst>
              <a:ext uri="{FF2B5EF4-FFF2-40B4-BE49-F238E27FC236}">
                <a16:creationId xmlns:a16="http://schemas.microsoft.com/office/drawing/2014/main" id="{384DC73F-FFE1-2A4D-90EB-D514D5E35095}"/>
              </a:ext>
            </a:extLst>
          </p:cNvPr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18716" y="13357749"/>
            <a:ext cx="625734" cy="625734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A72723FD-ADA4-0249-A894-78362749C14D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7316" y="14541500"/>
            <a:ext cx="667753" cy="667753"/>
          </a:xfrm>
          <a:prstGeom prst="rect">
            <a:avLst/>
          </a:prstGeom>
        </p:spPr>
      </p:pic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2ABD505-175E-A541-AEFE-152268C0ADBA}"/>
              </a:ext>
            </a:extLst>
          </p:cNvPr>
          <p:cNvCxnSpPr>
            <a:cxnSpLocks/>
          </p:cNvCxnSpPr>
          <p:nvPr/>
        </p:nvCxnSpPr>
        <p:spPr>
          <a:xfrm flipV="1">
            <a:off x="2758464" y="13748377"/>
            <a:ext cx="0" cy="361323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>
            <a:extLst>
              <a:ext uri="{FF2B5EF4-FFF2-40B4-BE49-F238E27FC236}">
                <a16:creationId xmlns:a16="http://schemas.microsoft.com/office/drawing/2014/main" id="{1C808248-160E-3F45-9CA0-98B565E09F9D}"/>
              </a:ext>
            </a:extLst>
          </p:cNvPr>
          <p:cNvSpPr txBox="1"/>
          <p:nvPr/>
        </p:nvSpPr>
        <p:spPr>
          <a:xfrm>
            <a:off x="1857213" y="14432654"/>
            <a:ext cx="889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Actively seek </a:t>
            </a:r>
          </a:p>
          <a:p>
            <a:r>
              <a:rPr lang="en-US" sz="800" dirty="0"/>
              <a:t>out </a:t>
            </a:r>
            <a:r>
              <a:rPr lang="en-US" sz="800" dirty="0" smtClean="0"/>
              <a:t>merits/rewards </a:t>
            </a:r>
            <a:endParaRPr lang="en-US" sz="800" dirty="0"/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95D443E4-7D54-4042-82C3-31B5488FA719}"/>
              </a:ext>
            </a:extLst>
          </p:cNvPr>
          <p:cNvSpPr txBox="1"/>
          <p:nvPr/>
        </p:nvSpPr>
        <p:spPr>
          <a:xfrm>
            <a:off x="5038716" y="12843810"/>
            <a:ext cx="713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Motivation careers lesson</a:t>
            </a:r>
            <a:endParaRPr lang="en-US" sz="800" dirty="0"/>
          </a:p>
        </p:txBody>
      </p:sp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CB1F136E-DC0D-8041-B672-ED702DE044A1}"/>
              </a:ext>
            </a:extLst>
          </p:cNvPr>
          <p:cNvCxnSpPr>
            <a:cxnSpLocks/>
          </p:cNvCxnSpPr>
          <p:nvPr/>
        </p:nvCxnSpPr>
        <p:spPr>
          <a:xfrm>
            <a:off x="1219376" y="12603776"/>
            <a:ext cx="714031" cy="1080212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2322287" y="13151376"/>
            <a:ext cx="135462" cy="348286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V="1">
            <a:off x="8585200" y="13430522"/>
            <a:ext cx="15992" cy="501378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473AE042-4C1C-0540-90DF-805167FB44C6}"/>
              </a:ext>
            </a:extLst>
          </p:cNvPr>
          <p:cNvCxnSpPr>
            <a:cxnSpLocks/>
          </p:cNvCxnSpPr>
          <p:nvPr/>
        </p:nvCxnSpPr>
        <p:spPr>
          <a:xfrm flipV="1">
            <a:off x="6419328" y="15869890"/>
            <a:ext cx="0" cy="801211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Box 123">
            <a:extLst>
              <a:ext uri="{FF2B5EF4-FFF2-40B4-BE49-F238E27FC236}">
                <a16:creationId xmlns:a16="http://schemas.microsoft.com/office/drawing/2014/main" id="{C4A79582-07C9-724E-B8B3-9661E7D84670}"/>
              </a:ext>
            </a:extLst>
          </p:cNvPr>
          <p:cNvSpPr txBox="1"/>
          <p:nvPr/>
        </p:nvSpPr>
        <p:spPr>
          <a:xfrm>
            <a:off x="6368894" y="16133143"/>
            <a:ext cx="7956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Visit our school on open day and attend the information evening.</a:t>
            </a:r>
            <a:endParaRPr lang="en-US" sz="800" dirty="0"/>
          </a:p>
        </p:txBody>
      </p: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3741902" y="12945126"/>
            <a:ext cx="0" cy="71801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>
            <a:off x="646672" y="12613356"/>
            <a:ext cx="9867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Develop good independent study </a:t>
            </a:r>
            <a:r>
              <a:rPr lang="en-US" sz="800" dirty="0" smtClean="0"/>
              <a:t>habits.</a:t>
            </a:r>
          </a:p>
          <a:p>
            <a:r>
              <a:rPr lang="en-US" sz="800" dirty="0" smtClean="0"/>
              <a:t>Use homework planner effectively.</a:t>
            </a:r>
            <a:endParaRPr lang="en-US" sz="800" dirty="0"/>
          </a:p>
        </p:txBody>
      </p: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E64338C0-E09F-E84D-91F2-CB8BB2D36010}"/>
              </a:ext>
            </a:extLst>
          </p:cNvPr>
          <p:cNvCxnSpPr>
            <a:cxnSpLocks/>
          </p:cNvCxnSpPr>
          <p:nvPr/>
        </p:nvCxnSpPr>
        <p:spPr>
          <a:xfrm>
            <a:off x="4867985" y="13017226"/>
            <a:ext cx="0" cy="621396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>
            <a:extLst>
              <a:ext uri="{FF2B5EF4-FFF2-40B4-BE49-F238E27FC236}">
                <a16:creationId xmlns:a16="http://schemas.microsoft.com/office/drawing/2014/main" id="{F4A3E031-B76D-D04F-8233-8F8B5D2D3BA2}"/>
              </a:ext>
            </a:extLst>
          </p:cNvPr>
          <p:cNvSpPr txBox="1"/>
          <p:nvPr/>
        </p:nvSpPr>
        <p:spPr>
          <a:xfrm>
            <a:off x="1596233" y="12812822"/>
            <a:ext cx="1005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STEP up </a:t>
            </a:r>
            <a:r>
              <a:rPr lang="en-US" sz="800" dirty="0" err="1" smtClean="0"/>
              <a:t>programme</a:t>
            </a:r>
            <a:r>
              <a:rPr lang="en-US" sz="800" dirty="0" smtClean="0"/>
              <a:t> in Form time</a:t>
            </a:r>
            <a:endParaRPr lang="en-US" sz="800" dirty="0"/>
          </a:p>
        </p:txBody>
      </p: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3094132" y="13866277"/>
            <a:ext cx="9817" cy="618205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>
            <a:extLst>
              <a:ext uri="{FF2B5EF4-FFF2-40B4-BE49-F238E27FC236}">
                <a16:creationId xmlns:a16="http://schemas.microsoft.com/office/drawing/2014/main" id="{95F62214-CCB5-8B42-AF36-CB2A533A5535}"/>
              </a:ext>
            </a:extLst>
          </p:cNvPr>
          <p:cNvSpPr txBox="1"/>
          <p:nvPr/>
        </p:nvSpPr>
        <p:spPr>
          <a:xfrm>
            <a:off x="2386932" y="14134913"/>
            <a:ext cx="9278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Unusual careers assembly</a:t>
            </a:r>
            <a:endParaRPr lang="en-US" sz="800" dirty="0"/>
          </a:p>
        </p:txBody>
      </p: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859B72ED-06B5-D04F-8934-D12A027925F0}"/>
              </a:ext>
            </a:extLst>
          </p:cNvPr>
          <p:cNvCxnSpPr>
            <a:cxnSpLocks/>
          </p:cNvCxnSpPr>
          <p:nvPr/>
        </p:nvCxnSpPr>
        <p:spPr>
          <a:xfrm flipV="1">
            <a:off x="4714527" y="13717687"/>
            <a:ext cx="0" cy="577740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TextBox 149">
            <a:extLst>
              <a:ext uri="{FF2B5EF4-FFF2-40B4-BE49-F238E27FC236}">
                <a16:creationId xmlns:a16="http://schemas.microsoft.com/office/drawing/2014/main" id="{88CF6B9A-D161-D94B-838C-8556FFF74B3D}"/>
              </a:ext>
            </a:extLst>
          </p:cNvPr>
          <p:cNvSpPr txBox="1"/>
          <p:nvPr/>
        </p:nvSpPr>
        <p:spPr>
          <a:xfrm>
            <a:off x="4684026" y="13984963"/>
            <a:ext cx="871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Hear guest speakers and employers in assembly /PWP/careers fair</a:t>
            </a:r>
            <a:endParaRPr lang="en-US" sz="800" dirty="0"/>
          </a:p>
        </p:txBody>
      </p: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ADEA7341-227F-C94C-8590-9A4C26562B61}"/>
              </a:ext>
            </a:extLst>
          </p:cNvPr>
          <p:cNvCxnSpPr>
            <a:cxnSpLocks/>
          </p:cNvCxnSpPr>
          <p:nvPr/>
        </p:nvCxnSpPr>
        <p:spPr>
          <a:xfrm>
            <a:off x="7195912" y="12890229"/>
            <a:ext cx="0" cy="736259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TextBox 154">
            <a:extLst>
              <a:ext uri="{FF2B5EF4-FFF2-40B4-BE49-F238E27FC236}">
                <a16:creationId xmlns:a16="http://schemas.microsoft.com/office/drawing/2014/main" id="{C3FBA4C5-95DD-0C43-BA58-DF81A5E4F225}"/>
              </a:ext>
            </a:extLst>
          </p:cNvPr>
          <p:cNvSpPr txBox="1"/>
          <p:nvPr/>
        </p:nvSpPr>
        <p:spPr>
          <a:xfrm>
            <a:off x="6277091" y="12884155"/>
            <a:ext cx="1005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Engage with charity and enterprise opportunities</a:t>
            </a:r>
            <a:endParaRPr lang="en-US" sz="800" dirty="0"/>
          </a:p>
        </p:txBody>
      </p:sp>
      <p:cxnSp>
        <p:nvCxnSpPr>
          <p:cNvPr id="159" name="Straight Connector 158">
            <a:extLst>
              <a:ext uri="{FF2B5EF4-FFF2-40B4-BE49-F238E27FC236}">
                <a16:creationId xmlns:a16="http://schemas.microsoft.com/office/drawing/2014/main" id="{E8AAB0BF-36A9-804A-8EA6-26A41D71410B}"/>
              </a:ext>
            </a:extLst>
          </p:cNvPr>
          <p:cNvCxnSpPr>
            <a:cxnSpLocks/>
          </p:cNvCxnSpPr>
          <p:nvPr/>
        </p:nvCxnSpPr>
        <p:spPr>
          <a:xfrm flipV="1">
            <a:off x="5357739" y="13653112"/>
            <a:ext cx="0" cy="619438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" name="TextBox 162">
            <a:extLst>
              <a:ext uri="{FF2B5EF4-FFF2-40B4-BE49-F238E27FC236}">
                <a16:creationId xmlns:a16="http://schemas.microsoft.com/office/drawing/2014/main" id="{8D7D4A98-D1CC-4C4F-B86C-013B0415E4A7}"/>
              </a:ext>
            </a:extLst>
          </p:cNvPr>
          <p:cNvSpPr txBox="1"/>
          <p:nvPr/>
        </p:nvSpPr>
        <p:spPr>
          <a:xfrm>
            <a:off x="9029699" y="12521687"/>
            <a:ext cx="632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End of </a:t>
            </a:r>
            <a:r>
              <a:rPr lang="en-US" sz="800" dirty="0" err="1"/>
              <a:t>Y</a:t>
            </a:r>
            <a:r>
              <a:rPr lang="en-US" sz="800" dirty="0" err="1" smtClean="0"/>
              <a:t>r</a:t>
            </a:r>
            <a:r>
              <a:rPr lang="en-US" sz="800" dirty="0" smtClean="0"/>
              <a:t> 7 exams and </a:t>
            </a:r>
            <a:r>
              <a:rPr lang="en-US" sz="800" dirty="0"/>
              <a:t>learn how to revise</a:t>
            </a:r>
          </a:p>
        </p:txBody>
      </p: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43477E16-76BB-2647-B285-CEDE093FB07B}"/>
              </a:ext>
            </a:extLst>
          </p:cNvPr>
          <p:cNvCxnSpPr>
            <a:cxnSpLocks/>
          </p:cNvCxnSpPr>
          <p:nvPr/>
        </p:nvCxnSpPr>
        <p:spPr>
          <a:xfrm flipH="1" flipV="1">
            <a:off x="6337298" y="13657276"/>
            <a:ext cx="30704" cy="316890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F97DE047-41EE-C240-A0F4-6966219E1280}"/>
              </a:ext>
            </a:extLst>
          </p:cNvPr>
          <p:cNvPicPr>
            <a:picLocks noChangeAspect="1"/>
          </p:cNvPicPr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3840" y="8473270"/>
            <a:ext cx="337127" cy="38769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BB218B8-0F6F-5140-9AC2-5E79D24E863E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111" y="12018983"/>
            <a:ext cx="893916" cy="893916"/>
          </a:xfrm>
          <a:prstGeom prst="rect">
            <a:avLst/>
          </a:prstGeom>
        </p:spPr>
      </p:pic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3D526A9F-69B1-6848-BE28-D0D0F2031640}"/>
              </a:ext>
            </a:extLst>
          </p:cNvPr>
          <p:cNvCxnSpPr>
            <a:cxnSpLocks/>
          </p:cNvCxnSpPr>
          <p:nvPr/>
        </p:nvCxnSpPr>
        <p:spPr>
          <a:xfrm flipV="1">
            <a:off x="807883" y="15025701"/>
            <a:ext cx="0" cy="58657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TextBox 168">
            <a:extLst>
              <a:ext uri="{FF2B5EF4-FFF2-40B4-BE49-F238E27FC236}">
                <a16:creationId xmlns:a16="http://schemas.microsoft.com/office/drawing/2014/main" id="{95A15AD4-04FE-264A-84D2-45F173189A12}"/>
              </a:ext>
            </a:extLst>
          </p:cNvPr>
          <p:cNvSpPr txBox="1"/>
          <p:nvPr/>
        </p:nvSpPr>
        <p:spPr>
          <a:xfrm>
            <a:off x="235061" y="15596730"/>
            <a:ext cx="1287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Be introduced to the </a:t>
            </a:r>
          </a:p>
          <a:p>
            <a:r>
              <a:rPr lang="en-US" sz="800" dirty="0"/>
              <a:t>school’s careers, advice and guidance programme.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A70DF6DD-98C1-EA4C-B862-FC6B18ECF60C}"/>
              </a:ext>
            </a:extLst>
          </p:cNvPr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9080" y="9756908"/>
            <a:ext cx="508963" cy="404807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9087AD1-4A2F-234B-9708-B34F797D47B1}"/>
              </a:ext>
            </a:extLst>
          </p:cNvPr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2809" y="4428114"/>
            <a:ext cx="982194" cy="560847"/>
          </a:xfrm>
          <a:prstGeom prst="rect">
            <a:avLst/>
          </a:prstGeom>
        </p:spPr>
      </p:pic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2E73E8B4-E8A0-9A42-BB18-27E367A6C8CF}"/>
              </a:ext>
            </a:extLst>
          </p:cNvPr>
          <p:cNvCxnSpPr>
            <a:cxnSpLocks/>
          </p:cNvCxnSpPr>
          <p:nvPr/>
        </p:nvCxnSpPr>
        <p:spPr>
          <a:xfrm flipH="1">
            <a:off x="8770683" y="10939354"/>
            <a:ext cx="268819" cy="813415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6" name="Picture 75">
            <a:extLst>
              <a:ext uri="{FF2B5EF4-FFF2-40B4-BE49-F238E27FC236}">
                <a16:creationId xmlns:a16="http://schemas.microsoft.com/office/drawing/2014/main" id="{1FB84258-54BA-2541-87E9-2800E982B47D}"/>
              </a:ext>
            </a:extLst>
          </p:cNvPr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1195" y="12315442"/>
            <a:ext cx="589939" cy="589939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EE12D6B7-23BA-C148-8F85-810D5556F78C}"/>
              </a:ext>
            </a:extLst>
          </p:cNvPr>
          <p:cNvPicPr>
            <a:picLocks noChangeAspect="1"/>
          </p:cNvPicPr>
          <p:nvPr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7999" y="11757863"/>
            <a:ext cx="330514" cy="362739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DD642890-9D77-7D4F-B62C-B2C2FEB1FEEA}"/>
              </a:ext>
            </a:extLst>
          </p:cNvPr>
          <p:cNvPicPr>
            <a:picLocks noChangeAspect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3622" y="10525525"/>
            <a:ext cx="563959" cy="563959"/>
          </a:xfrm>
          <a:prstGeom prst="rect">
            <a:avLst/>
          </a:prstGeom>
        </p:spPr>
      </p:pic>
      <p:sp>
        <p:nvSpPr>
          <p:cNvPr id="181" name="TextBox 180">
            <a:extLst>
              <a:ext uri="{FF2B5EF4-FFF2-40B4-BE49-F238E27FC236}">
                <a16:creationId xmlns:a16="http://schemas.microsoft.com/office/drawing/2014/main" id="{E30A7BB6-7BB3-0840-B6E0-3B7DEE120CD5}"/>
              </a:ext>
            </a:extLst>
          </p:cNvPr>
          <p:cNvSpPr txBox="1"/>
          <p:nvPr/>
        </p:nvSpPr>
        <p:spPr>
          <a:xfrm>
            <a:off x="7566099" y="10486800"/>
            <a:ext cx="732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What influences me careers lesson</a:t>
            </a:r>
            <a:endParaRPr lang="en-US" sz="800" dirty="0"/>
          </a:p>
        </p:txBody>
      </p: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 flipH="1">
            <a:off x="6836238" y="11072061"/>
            <a:ext cx="29926" cy="357186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80EDB21F-49F2-8A48-A076-3C80C1768E5C}"/>
              </a:ext>
            </a:extLst>
          </p:cNvPr>
          <p:cNvCxnSpPr>
            <a:cxnSpLocks/>
          </p:cNvCxnSpPr>
          <p:nvPr/>
        </p:nvCxnSpPr>
        <p:spPr>
          <a:xfrm flipV="1">
            <a:off x="7282126" y="11468038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193">
            <a:extLst>
              <a:ext uri="{FF2B5EF4-FFF2-40B4-BE49-F238E27FC236}">
                <a16:creationId xmlns:a16="http://schemas.microsoft.com/office/drawing/2014/main" id="{F74F6976-AC01-9E47-A6A2-E3BA75810F25}"/>
              </a:ext>
            </a:extLst>
          </p:cNvPr>
          <p:cNvSpPr txBox="1"/>
          <p:nvPr/>
        </p:nvSpPr>
        <p:spPr>
          <a:xfrm>
            <a:off x="6921628" y="11818856"/>
            <a:ext cx="8380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800" dirty="0"/>
          </a:p>
        </p:txBody>
      </p: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37F25081-DC98-7742-9CDD-B05C66E90535}"/>
              </a:ext>
            </a:extLst>
          </p:cNvPr>
          <p:cNvCxnSpPr>
            <a:cxnSpLocks/>
          </p:cNvCxnSpPr>
          <p:nvPr/>
        </p:nvCxnSpPr>
        <p:spPr>
          <a:xfrm flipH="1" flipV="1">
            <a:off x="5569863" y="11497742"/>
            <a:ext cx="6109" cy="350299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TextBox 202">
            <a:extLst>
              <a:ext uri="{FF2B5EF4-FFF2-40B4-BE49-F238E27FC236}">
                <a16:creationId xmlns:a16="http://schemas.microsoft.com/office/drawing/2014/main" id="{63ED1275-9D5C-B64F-99A8-47475CF3C87F}"/>
              </a:ext>
            </a:extLst>
          </p:cNvPr>
          <p:cNvSpPr txBox="1"/>
          <p:nvPr/>
        </p:nvSpPr>
        <p:spPr>
          <a:xfrm>
            <a:off x="5114707" y="11776795"/>
            <a:ext cx="98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Networking and benefits - PHSE</a:t>
            </a:r>
            <a:endParaRPr lang="en-US" sz="800" dirty="0"/>
          </a:p>
        </p:txBody>
      </p: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22C34EC9-0363-624B-91C8-BC3109AEE089}"/>
              </a:ext>
            </a:extLst>
          </p:cNvPr>
          <p:cNvCxnSpPr>
            <a:cxnSpLocks/>
          </p:cNvCxnSpPr>
          <p:nvPr/>
        </p:nvCxnSpPr>
        <p:spPr>
          <a:xfrm>
            <a:off x="3225800" y="11023600"/>
            <a:ext cx="10265" cy="45689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" name="TextBox 206">
            <a:extLst>
              <a:ext uri="{FF2B5EF4-FFF2-40B4-BE49-F238E27FC236}">
                <a16:creationId xmlns:a16="http://schemas.microsoft.com/office/drawing/2014/main" id="{25E82B73-4862-6D43-A30B-4BB7ADF42776}"/>
              </a:ext>
            </a:extLst>
          </p:cNvPr>
          <p:cNvSpPr txBox="1"/>
          <p:nvPr/>
        </p:nvSpPr>
        <p:spPr>
          <a:xfrm>
            <a:off x="-24382" y="4980899"/>
            <a:ext cx="9977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Attend an options interview with your parents with SLT or </a:t>
            </a:r>
            <a:r>
              <a:rPr lang="en-US" sz="800" dirty="0" smtClean="0"/>
              <a:t>Sixth form staff</a:t>
            </a:r>
            <a:endParaRPr lang="en-US" sz="800" dirty="0"/>
          </a:p>
        </p:txBody>
      </p: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AD024AB5-14AB-D94C-9065-AAF737D1206C}"/>
              </a:ext>
            </a:extLst>
          </p:cNvPr>
          <p:cNvCxnSpPr>
            <a:cxnSpLocks/>
          </p:cNvCxnSpPr>
          <p:nvPr/>
        </p:nvCxnSpPr>
        <p:spPr>
          <a:xfrm flipV="1">
            <a:off x="4341709" y="11491999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TextBox 208">
            <a:extLst>
              <a:ext uri="{FF2B5EF4-FFF2-40B4-BE49-F238E27FC236}">
                <a16:creationId xmlns:a16="http://schemas.microsoft.com/office/drawing/2014/main" id="{DA94E3A7-DB2D-0E4F-AC59-2DAE479CFAB8}"/>
              </a:ext>
            </a:extLst>
          </p:cNvPr>
          <p:cNvSpPr txBox="1"/>
          <p:nvPr/>
        </p:nvSpPr>
        <p:spPr>
          <a:xfrm>
            <a:off x="2875554" y="11891097"/>
            <a:ext cx="925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Careers top trumps game – PHSE knowledge of jobs</a:t>
            </a:r>
            <a:endParaRPr lang="en-US" sz="800" dirty="0"/>
          </a:p>
        </p:txBody>
      </p: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3C680FB8-DCEB-BE4B-A3E1-0C5BBF879919}"/>
              </a:ext>
            </a:extLst>
          </p:cNvPr>
          <p:cNvCxnSpPr>
            <a:cxnSpLocks/>
          </p:cNvCxnSpPr>
          <p:nvPr/>
        </p:nvCxnSpPr>
        <p:spPr>
          <a:xfrm>
            <a:off x="4684026" y="11101461"/>
            <a:ext cx="0" cy="339274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2" name="TextBox 211">
            <a:extLst>
              <a:ext uri="{FF2B5EF4-FFF2-40B4-BE49-F238E27FC236}">
                <a16:creationId xmlns:a16="http://schemas.microsoft.com/office/drawing/2014/main" id="{950C0D89-EEB2-744C-8F78-77CE951B8BF9}"/>
              </a:ext>
            </a:extLst>
          </p:cNvPr>
          <p:cNvSpPr txBox="1"/>
          <p:nvPr/>
        </p:nvSpPr>
        <p:spPr>
          <a:xfrm>
            <a:off x="3939685" y="11786139"/>
            <a:ext cx="93711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LMI assembly</a:t>
            </a:r>
            <a:endParaRPr lang="en-US" sz="800" dirty="0"/>
          </a:p>
        </p:txBody>
      </p: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C49ADCCD-7827-0A4B-99F4-B8B04AD8D610}"/>
              </a:ext>
            </a:extLst>
          </p:cNvPr>
          <p:cNvCxnSpPr>
            <a:cxnSpLocks/>
          </p:cNvCxnSpPr>
          <p:nvPr/>
        </p:nvCxnSpPr>
        <p:spPr>
          <a:xfrm flipV="1">
            <a:off x="3508500" y="11495166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C01852B1-E08D-2243-A474-5E7835DAB027}"/>
              </a:ext>
            </a:extLst>
          </p:cNvPr>
          <p:cNvCxnSpPr>
            <a:cxnSpLocks/>
          </p:cNvCxnSpPr>
          <p:nvPr/>
        </p:nvCxnSpPr>
        <p:spPr>
          <a:xfrm>
            <a:off x="2597842" y="10642194"/>
            <a:ext cx="0" cy="785059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" name="TextBox 234">
            <a:extLst>
              <a:ext uri="{FF2B5EF4-FFF2-40B4-BE49-F238E27FC236}">
                <a16:creationId xmlns:a16="http://schemas.microsoft.com/office/drawing/2014/main" id="{37BAA169-52B6-9142-8A72-B97712910643}"/>
              </a:ext>
            </a:extLst>
          </p:cNvPr>
          <p:cNvSpPr txBox="1"/>
          <p:nvPr/>
        </p:nvSpPr>
        <p:spPr>
          <a:xfrm>
            <a:off x="2590260" y="10553482"/>
            <a:ext cx="508117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Sit Y8 </a:t>
            </a:r>
            <a:r>
              <a:rPr lang="en-US" sz="800" dirty="0" smtClean="0"/>
              <a:t>end of year  </a:t>
            </a:r>
            <a:r>
              <a:rPr lang="en-US" sz="800" dirty="0"/>
              <a:t>exams</a:t>
            </a:r>
          </a:p>
        </p:txBody>
      </p: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AB65D886-ADBA-FC4B-9739-0F6ED4A9D67A}"/>
              </a:ext>
            </a:extLst>
          </p:cNvPr>
          <p:cNvCxnSpPr>
            <a:cxnSpLocks/>
          </p:cNvCxnSpPr>
          <p:nvPr/>
        </p:nvCxnSpPr>
        <p:spPr>
          <a:xfrm flipV="1">
            <a:off x="2744351" y="11506878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TextBox 236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4027922" y="9656590"/>
            <a:ext cx="848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Make your informed GCSE option choices</a:t>
            </a:r>
          </a:p>
        </p:txBody>
      </p:sp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9E865DA3-DE36-E64D-B463-8964711B884D}"/>
              </a:ext>
            </a:extLst>
          </p:cNvPr>
          <p:cNvCxnSpPr>
            <a:cxnSpLocks/>
            <a:stCxn id="258" idx="0"/>
          </p:cNvCxnSpPr>
          <p:nvPr/>
        </p:nvCxnSpPr>
        <p:spPr>
          <a:xfrm flipV="1">
            <a:off x="915780" y="10930467"/>
            <a:ext cx="286421" cy="581279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3" name="TextBox 242">
            <a:extLst>
              <a:ext uri="{FF2B5EF4-FFF2-40B4-BE49-F238E27FC236}">
                <a16:creationId xmlns:a16="http://schemas.microsoft.com/office/drawing/2014/main" id="{6AED503A-2E3B-0D46-9B4D-7D50557BF25C}"/>
              </a:ext>
            </a:extLst>
          </p:cNvPr>
          <p:cNvSpPr txBox="1"/>
          <p:nvPr/>
        </p:nvSpPr>
        <p:spPr>
          <a:xfrm>
            <a:off x="5504224" y="9614201"/>
            <a:ext cx="1175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Start your GCSE </a:t>
            </a:r>
          </a:p>
          <a:p>
            <a:r>
              <a:rPr lang="en-US" sz="800" dirty="0"/>
              <a:t>courses and take the linked challenges head on</a:t>
            </a:r>
          </a:p>
        </p:txBody>
      </p: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2E2CCA24-81E9-D442-B021-72DAECEE6CBB}"/>
              </a:ext>
            </a:extLst>
          </p:cNvPr>
          <p:cNvCxnSpPr>
            <a:cxnSpLocks/>
          </p:cNvCxnSpPr>
          <p:nvPr/>
        </p:nvCxnSpPr>
        <p:spPr>
          <a:xfrm>
            <a:off x="891897" y="10604173"/>
            <a:ext cx="423099" cy="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TextBox 177">
            <a:extLst>
              <a:ext uri="{FF2B5EF4-FFF2-40B4-BE49-F238E27FC236}">
                <a16:creationId xmlns:a16="http://schemas.microsoft.com/office/drawing/2014/main" id="{3875540D-5716-B741-AB2C-9365831F5D2E}"/>
              </a:ext>
            </a:extLst>
          </p:cNvPr>
          <p:cNvSpPr txBox="1"/>
          <p:nvPr/>
        </p:nvSpPr>
        <p:spPr>
          <a:xfrm>
            <a:off x="122042" y="10437942"/>
            <a:ext cx="8263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Start to build CV in </a:t>
            </a:r>
            <a:r>
              <a:rPr lang="en-US" sz="800" dirty="0" err="1" smtClean="0"/>
              <a:t>Unifrog</a:t>
            </a:r>
            <a:endParaRPr lang="en-US" sz="800" dirty="0"/>
          </a:p>
        </p:txBody>
      </p: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6494438B-D8AB-FB47-8562-63B4470550F6}"/>
              </a:ext>
            </a:extLst>
          </p:cNvPr>
          <p:cNvCxnSpPr>
            <a:cxnSpLocks/>
          </p:cNvCxnSpPr>
          <p:nvPr/>
        </p:nvCxnSpPr>
        <p:spPr>
          <a:xfrm>
            <a:off x="940289" y="9835297"/>
            <a:ext cx="423099" cy="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4014782C-4C57-2749-B186-F07B6C952DA1}"/>
              </a:ext>
            </a:extLst>
          </p:cNvPr>
          <p:cNvCxnSpPr>
            <a:cxnSpLocks/>
          </p:cNvCxnSpPr>
          <p:nvPr/>
        </p:nvCxnSpPr>
        <p:spPr>
          <a:xfrm flipV="1">
            <a:off x="4304997" y="9265764"/>
            <a:ext cx="36393" cy="40847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7" name="TextBox 186">
            <a:extLst>
              <a:ext uri="{FF2B5EF4-FFF2-40B4-BE49-F238E27FC236}">
                <a16:creationId xmlns:a16="http://schemas.microsoft.com/office/drawing/2014/main" id="{2E7C3517-B654-754B-A438-2CE938B12ECC}"/>
              </a:ext>
            </a:extLst>
          </p:cNvPr>
          <p:cNvSpPr txBox="1"/>
          <p:nvPr/>
        </p:nvSpPr>
        <p:spPr>
          <a:xfrm>
            <a:off x="6712663" y="8508935"/>
            <a:ext cx="818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Jobs of the future assembly</a:t>
            </a:r>
            <a:endParaRPr lang="en-US" sz="800" dirty="0"/>
          </a:p>
        </p:txBody>
      </p: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76FE9973-F084-214D-8B07-121D8EEEA02E}"/>
              </a:ext>
            </a:extLst>
          </p:cNvPr>
          <p:cNvCxnSpPr>
            <a:cxnSpLocks/>
          </p:cNvCxnSpPr>
          <p:nvPr/>
        </p:nvCxnSpPr>
        <p:spPr>
          <a:xfrm flipH="1">
            <a:off x="1308100" y="10209624"/>
            <a:ext cx="432462" cy="1176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94">
            <a:extLst>
              <a:ext uri="{FF2B5EF4-FFF2-40B4-BE49-F238E27FC236}">
                <a16:creationId xmlns:a16="http://schemas.microsoft.com/office/drawing/2014/main" id="{0CE17081-0482-1C44-A676-5D527919B406}"/>
              </a:ext>
            </a:extLst>
          </p:cNvPr>
          <p:cNvSpPr txBox="1"/>
          <p:nvPr/>
        </p:nvSpPr>
        <p:spPr>
          <a:xfrm>
            <a:off x="1649217" y="9861046"/>
            <a:ext cx="6746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Sign up for the Duke of Edinburgh award</a:t>
            </a:r>
          </a:p>
        </p:txBody>
      </p: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06BE152-910A-2843-A2AB-7EEE1AB8E0D0}"/>
              </a:ext>
            </a:extLst>
          </p:cNvPr>
          <p:cNvCxnSpPr>
            <a:cxnSpLocks/>
          </p:cNvCxnSpPr>
          <p:nvPr/>
        </p:nvCxnSpPr>
        <p:spPr>
          <a:xfrm flipV="1">
            <a:off x="1753421" y="15739180"/>
            <a:ext cx="10464" cy="492325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7" name="TextBox 196">
            <a:extLst>
              <a:ext uri="{FF2B5EF4-FFF2-40B4-BE49-F238E27FC236}">
                <a16:creationId xmlns:a16="http://schemas.microsoft.com/office/drawing/2014/main" id="{341D8085-6F7B-E44E-A5BA-1B865B9ADC9E}"/>
              </a:ext>
            </a:extLst>
          </p:cNvPr>
          <p:cNvSpPr txBox="1"/>
          <p:nvPr/>
        </p:nvSpPr>
        <p:spPr>
          <a:xfrm>
            <a:off x="759259" y="16143045"/>
            <a:ext cx="972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Forge and develop friendships that will last a lifetime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EC55C90-E10F-5942-AFAF-DD1BF0B487F2}"/>
              </a:ext>
            </a:extLst>
          </p:cNvPr>
          <p:cNvPicPr>
            <a:picLocks noChangeAspect="1"/>
          </p:cNvPicPr>
          <p:nvPr/>
        </p:nvPicPr>
        <p:blipFill>
          <a:blip r:embed="rId2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172" y="16657462"/>
            <a:ext cx="722763" cy="571487"/>
          </a:xfrm>
          <a:prstGeom prst="rect">
            <a:avLst/>
          </a:prstGeom>
        </p:spPr>
      </p:pic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F51116E4-A353-1B45-ACA0-38C9A5762479}"/>
              </a:ext>
            </a:extLst>
          </p:cNvPr>
          <p:cNvCxnSpPr>
            <a:cxnSpLocks/>
          </p:cNvCxnSpPr>
          <p:nvPr/>
        </p:nvCxnSpPr>
        <p:spPr>
          <a:xfrm>
            <a:off x="1546876" y="8981638"/>
            <a:ext cx="0" cy="549827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TextBox 198">
            <a:extLst>
              <a:ext uri="{FF2B5EF4-FFF2-40B4-BE49-F238E27FC236}">
                <a16:creationId xmlns:a16="http://schemas.microsoft.com/office/drawing/2014/main" id="{106CC8FF-7C16-334A-8FD0-24761ED9AFC8}"/>
              </a:ext>
            </a:extLst>
          </p:cNvPr>
          <p:cNvSpPr txBox="1"/>
          <p:nvPr/>
        </p:nvSpPr>
        <p:spPr>
          <a:xfrm>
            <a:off x="1120860" y="8562762"/>
            <a:ext cx="9977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Opportunities to lead charity </a:t>
            </a:r>
            <a:r>
              <a:rPr lang="en-US" sz="800" dirty="0"/>
              <a:t>fundraising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768B242D-E439-AF48-BDC0-7EA8981BCE40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625"/>
          <a:stretch/>
        </p:blipFill>
        <p:spPr>
          <a:xfrm>
            <a:off x="1092971" y="7987000"/>
            <a:ext cx="749972" cy="56191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3F47C95-C1D6-CD47-B11E-D7339BE77F4B}"/>
              </a:ext>
            </a:extLst>
          </p:cNvPr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3247" y="8218690"/>
            <a:ext cx="964477" cy="96447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46B742C-2B8D-074D-BFE1-484F64DFF320}"/>
              </a:ext>
            </a:extLst>
          </p:cNvPr>
          <p:cNvPicPr>
            <a:picLocks noChangeAspect="1"/>
          </p:cNvPicPr>
          <p:nvPr/>
        </p:nvPicPr>
        <p:blipFill>
          <a:blip r:embed="rId3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23060">
            <a:off x="8204671" y="6186551"/>
            <a:ext cx="673706" cy="673706"/>
          </a:xfrm>
          <a:prstGeom prst="rect">
            <a:avLst/>
          </a:prstGeom>
        </p:spPr>
      </p:pic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B58C7C54-BA15-1143-8FA5-033C1320FED3}"/>
              </a:ext>
            </a:extLst>
          </p:cNvPr>
          <p:cNvCxnSpPr>
            <a:cxnSpLocks/>
          </p:cNvCxnSpPr>
          <p:nvPr/>
        </p:nvCxnSpPr>
        <p:spPr>
          <a:xfrm>
            <a:off x="2411108" y="8955903"/>
            <a:ext cx="0" cy="339274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1EADCC58-485B-1B45-9F99-708EBAE3C65F}"/>
              </a:ext>
            </a:extLst>
          </p:cNvPr>
          <p:cNvCxnSpPr>
            <a:cxnSpLocks/>
          </p:cNvCxnSpPr>
          <p:nvPr/>
        </p:nvCxnSpPr>
        <p:spPr>
          <a:xfrm flipV="1">
            <a:off x="3266464" y="9366597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>
            <a:extLst>
              <a:ext uri="{FF2B5EF4-FFF2-40B4-BE49-F238E27FC236}">
                <a16:creationId xmlns:a16="http://schemas.microsoft.com/office/drawing/2014/main" id="{69F1912E-7D2D-984D-A6F4-24D9481101BA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6303" t="19963" r="5684" b="45237"/>
          <a:stretch/>
        </p:blipFill>
        <p:spPr>
          <a:xfrm>
            <a:off x="7442004" y="13930474"/>
            <a:ext cx="350680" cy="342076"/>
          </a:xfrm>
          <a:prstGeom prst="rect">
            <a:avLst/>
          </a:prstGeom>
        </p:spPr>
      </p:pic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E1328405-E305-064F-BB49-5E09C8D7C1AA}"/>
              </a:ext>
            </a:extLst>
          </p:cNvPr>
          <p:cNvCxnSpPr>
            <a:cxnSpLocks/>
          </p:cNvCxnSpPr>
          <p:nvPr/>
        </p:nvCxnSpPr>
        <p:spPr>
          <a:xfrm>
            <a:off x="3549081" y="8850182"/>
            <a:ext cx="0" cy="339274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0" name="TextBox 239">
            <a:extLst>
              <a:ext uri="{FF2B5EF4-FFF2-40B4-BE49-F238E27FC236}">
                <a16:creationId xmlns:a16="http://schemas.microsoft.com/office/drawing/2014/main" id="{9B772686-C9FA-654E-9D23-7A32E0BA2BF1}"/>
              </a:ext>
            </a:extLst>
          </p:cNvPr>
          <p:cNvSpPr txBox="1"/>
          <p:nvPr/>
        </p:nvSpPr>
        <p:spPr>
          <a:xfrm>
            <a:off x="3095738" y="8272653"/>
            <a:ext cx="7746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Hear employers speak in assembly/ PWP</a:t>
            </a:r>
            <a:endParaRPr lang="en-US" sz="800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D395899E-455E-3D4D-8150-A06EADDDD5D8}"/>
              </a:ext>
            </a:extLst>
          </p:cNvPr>
          <p:cNvPicPr>
            <a:picLocks noChangeAspect="1"/>
          </p:cNvPicPr>
          <p:nvPr/>
        </p:nvPicPr>
        <p:blipFill rotWithShape="1">
          <a:blip r:embed="rId3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817"/>
          <a:stretch/>
        </p:blipFill>
        <p:spPr>
          <a:xfrm>
            <a:off x="7042259" y="8178287"/>
            <a:ext cx="378443" cy="333722"/>
          </a:xfrm>
          <a:prstGeom prst="rect">
            <a:avLst/>
          </a:prstGeom>
        </p:spPr>
      </p:pic>
      <p:cxnSp>
        <p:nvCxnSpPr>
          <p:cNvPr id="241" name="Straight Connector 240">
            <a:extLst>
              <a:ext uri="{FF2B5EF4-FFF2-40B4-BE49-F238E27FC236}">
                <a16:creationId xmlns:a16="http://schemas.microsoft.com/office/drawing/2014/main" id="{2D926B2A-A746-2743-A1C0-AD8DE17492FD}"/>
              </a:ext>
            </a:extLst>
          </p:cNvPr>
          <p:cNvCxnSpPr>
            <a:cxnSpLocks/>
          </p:cNvCxnSpPr>
          <p:nvPr/>
        </p:nvCxnSpPr>
        <p:spPr>
          <a:xfrm>
            <a:off x="5791200" y="8890000"/>
            <a:ext cx="2196" cy="40541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TextBox 243">
            <a:extLst>
              <a:ext uri="{FF2B5EF4-FFF2-40B4-BE49-F238E27FC236}">
                <a16:creationId xmlns:a16="http://schemas.microsoft.com/office/drawing/2014/main" id="{4788DB4D-C996-3E48-8B50-5141155D3B8E}"/>
              </a:ext>
            </a:extLst>
          </p:cNvPr>
          <p:cNvSpPr txBox="1"/>
          <p:nvPr/>
        </p:nvSpPr>
        <p:spPr>
          <a:xfrm>
            <a:off x="7736169" y="9792486"/>
            <a:ext cx="12692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Managing my online profile workshop</a:t>
            </a:r>
            <a:endParaRPr lang="en-US" sz="800" dirty="0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5ACDAA96-7A59-964A-ADA4-119851326FCC}"/>
              </a:ext>
            </a:extLst>
          </p:cNvPr>
          <p:cNvPicPr>
            <a:picLocks noChangeAspect="1"/>
          </p:cNvPicPr>
          <p:nvPr/>
        </p:nvPicPr>
        <p:blipFill>
          <a:blip r:embed="rId3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7487" y="7505837"/>
            <a:ext cx="733995" cy="488486"/>
          </a:xfrm>
          <a:prstGeom prst="rect">
            <a:avLst/>
          </a:prstGeom>
        </p:spPr>
      </p:pic>
      <p:cxnSp>
        <p:nvCxnSpPr>
          <p:cNvPr id="247" name="Straight Connector 246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V="1">
            <a:off x="7043018" y="9323416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5983F250-BC6D-D943-BA73-7F2886C57B84}"/>
              </a:ext>
            </a:extLst>
          </p:cNvPr>
          <p:cNvCxnSpPr>
            <a:cxnSpLocks/>
          </p:cNvCxnSpPr>
          <p:nvPr/>
        </p:nvCxnSpPr>
        <p:spPr>
          <a:xfrm flipH="1">
            <a:off x="6817877" y="8784265"/>
            <a:ext cx="945" cy="363086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" name="TextBox 244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006040" y="4001639"/>
            <a:ext cx="791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Junior school work experience placements</a:t>
            </a:r>
            <a:endParaRPr lang="en-US" sz="8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258AB41-6E1B-EE44-AE19-5A49006F67B4}"/>
              </a:ext>
            </a:extLst>
          </p:cNvPr>
          <p:cNvPicPr>
            <a:picLocks noChangeAspect="1"/>
          </p:cNvPicPr>
          <p:nvPr/>
        </p:nvPicPr>
        <p:blipFill rotWithShape="1"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6891"/>
          <a:stretch/>
        </p:blipFill>
        <p:spPr>
          <a:xfrm>
            <a:off x="5120723" y="3617832"/>
            <a:ext cx="572696" cy="41869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51795DEB-EA37-DC4F-B8BF-EB54915F7F02}"/>
              </a:ext>
            </a:extLst>
          </p:cNvPr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9948" y="7475670"/>
            <a:ext cx="490079" cy="52259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FEAD00B0-E14E-554B-97F6-93B67317C7A3}"/>
              </a:ext>
            </a:extLst>
          </p:cNvPr>
          <p:cNvPicPr>
            <a:picLocks noChangeAspect="1"/>
          </p:cNvPicPr>
          <p:nvPr/>
        </p:nvPicPr>
        <p:blipFill>
          <a:blip r:embed="rId3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260" y="2395872"/>
            <a:ext cx="754079" cy="754079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33DF048-CAF0-7E46-B57E-34627F3DB85A}"/>
              </a:ext>
            </a:extLst>
          </p:cNvPr>
          <p:cNvPicPr>
            <a:picLocks noChangeAspect="1"/>
          </p:cNvPicPr>
          <p:nvPr/>
        </p:nvPicPr>
        <p:blipFill rotWithShape="1">
          <a:blip r:embed="rId3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3918"/>
          <a:stretch/>
        </p:blipFill>
        <p:spPr>
          <a:xfrm>
            <a:off x="5659775" y="3154467"/>
            <a:ext cx="738169" cy="447181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5D1C6556-78E7-EA4E-9190-61DA95D3B7BC}"/>
              </a:ext>
            </a:extLst>
          </p:cNvPr>
          <p:cNvPicPr>
            <a:picLocks noChangeAspect="1"/>
          </p:cNvPicPr>
          <p:nvPr/>
        </p:nvPicPr>
        <p:blipFill>
          <a:blip r:embed="rId4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369" y="3451026"/>
            <a:ext cx="444134" cy="444134"/>
          </a:xfrm>
          <a:prstGeom prst="rect">
            <a:avLst/>
          </a:prstGeom>
        </p:spPr>
      </p:pic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C3F4B10E-3327-F44F-91B8-8FA1DBDE34BB}"/>
              </a:ext>
            </a:extLst>
          </p:cNvPr>
          <p:cNvCxnSpPr>
            <a:cxnSpLocks/>
          </p:cNvCxnSpPr>
          <p:nvPr/>
        </p:nvCxnSpPr>
        <p:spPr>
          <a:xfrm flipH="1">
            <a:off x="7930895" y="6187050"/>
            <a:ext cx="134171" cy="472046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Straight Connector 251">
            <a:extLst>
              <a:ext uri="{FF2B5EF4-FFF2-40B4-BE49-F238E27FC236}">
                <a16:creationId xmlns:a16="http://schemas.microsoft.com/office/drawing/2014/main" id="{D313EF1E-25A3-B24E-ABB4-D1A2267DBC5E}"/>
              </a:ext>
            </a:extLst>
          </p:cNvPr>
          <p:cNvCxnSpPr>
            <a:cxnSpLocks/>
          </p:cNvCxnSpPr>
          <p:nvPr/>
        </p:nvCxnSpPr>
        <p:spPr>
          <a:xfrm flipH="1">
            <a:off x="7549824" y="8719746"/>
            <a:ext cx="157221" cy="572913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3" name="TextBox 252">
            <a:extLst>
              <a:ext uri="{FF2B5EF4-FFF2-40B4-BE49-F238E27FC236}">
                <a16:creationId xmlns:a16="http://schemas.microsoft.com/office/drawing/2014/main" id="{9E09A6B8-4931-D346-9FAB-FE1D992A6015}"/>
              </a:ext>
            </a:extLst>
          </p:cNvPr>
          <p:cNvSpPr txBox="1"/>
          <p:nvPr/>
        </p:nvSpPr>
        <p:spPr>
          <a:xfrm>
            <a:off x="8928619" y="7096570"/>
            <a:ext cx="791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‘What am I like’ and where am I going careers lesson</a:t>
            </a:r>
            <a:endParaRPr lang="en-US" sz="800" dirty="0"/>
          </a:p>
        </p:txBody>
      </p:sp>
      <p:pic>
        <p:nvPicPr>
          <p:cNvPr id="112" name="Picture 111">
            <a:extLst>
              <a:ext uri="{FF2B5EF4-FFF2-40B4-BE49-F238E27FC236}">
                <a16:creationId xmlns:a16="http://schemas.microsoft.com/office/drawing/2014/main" id="{267322BB-469D-B345-9A6E-CF0F9671B276}"/>
              </a:ext>
            </a:extLst>
          </p:cNvPr>
          <p:cNvPicPr>
            <a:picLocks noChangeAspect="1"/>
          </p:cNvPicPr>
          <p:nvPr/>
        </p:nvPicPr>
        <p:blipFill>
          <a:blip r:embed="rId4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3238" y="6545213"/>
            <a:ext cx="700196" cy="700196"/>
          </a:xfrm>
          <a:prstGeom prst="rect">
            <a:avLst/>
          </a:prstGeom>
        </p:spPr>
      </p:pic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43854050-DFA9-7C43-ADFF-C58DD8789F26}"/>
              </a:ext>
            </a:extLst>
          </p:cNvPr>
          <p:cNvCxnSpPr>
            <a:cxnSpLocks/>
          </p:cNvCxnSpPr>
          <p:nvPr/>
        </p:nvCxnSpPr>
        <p:spPr>
          <a:xfrm>
            <a:off x="5283200" y="6777567"/>
            <a:ext cx="2238" cy="35286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5" name="TextBox 254">
            <a:extLst>
              <a:ext uri="{FF2B5EF4-FFF2-40B4-BE49-F238E27FC236}">
                <a16:creationId xmlns:a16="http://schemas.microsoft.com/office/drawing/2014/main" id="{2A355F5A-59AD-E849-9E98-04953BCC5037}"/>
              </a:ext>
            </a:extLst>
          </p:cNvPr>
          <p:cNvSpPr txBox="1"/>
          <p:nvPr/>
        </p:nvSpPr>
        <p:spPr>
          <a:xfrm>
            <a:off x="5704487" y="3600229"/>
            <a:ext cx="7026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Mock interviews</a:t>
            </a:r>
            <a:endParaRPr lang="en-US" sz="800" dirty="0"/>
          </a:p>
        </p:txBody>
      </p: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 flipH="1">
            <a:off x="5770853" y="6408261"/>
            <a:ext cx="6509" cy="71475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Straight Connector 258">
            <a:extLst>
              <a:ext uri="{FF2B5EF4-FFF2-40B4-BE49-F238E27FC236}">
                <a16:creationId xmlns:a16="http://schemas.microsoft.com/office/drawing/2014/main" id="{A036CF56-FD65-AC46-8535-F4DEAA002A2E}"/>
              </a:ext>
            </a:extLst>
          </p:cNvPr>
          <p:cNvCxnSpPr>
            <a:cxnSpLocks/>
          </p:cNvCxnSpPr>
          <p:nvPr/>
        </p:nvCxnSpPr>
        <p:spPr>
          <a:xfrm flipV="1">
            <a:off x="5504224" y="7123021"/>
            <a:ext cx="0" cy="39141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0" name="TextBox 259">
            <a:extLst>
              <a:ext uri="{FF2B5EF4-FFF2-40B4-BE49-F238E27FC236}">
                <a16:creationId xmlns:a16="http://schemas.microsoft.com/office/drawing/2014/main" id="{A6058159-9D2E-9343-8E0B-69EB0D527A0D}"/>
              </a:ext>
            </a:extLst>
          </p:cNvPr>
          <p:cNvSpPr txBox="1"/>
          <p:nvPr/>
        </p:nvSpPr>
        <p:spPr>
          <a:xfrm>
            <a:off x="3743275" y="6244800"/>
            <a:ext cx="9519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Attend </a:t>
            </a:r>
            <a:r>
              <a:rPr lang="en-US" sz="800" dirty="0" smtClean="0"/>
              <a:t>BHSA  </a:t>
            </a:r>
            <a:r>
              <a:rPr lang="en-US" sz="800" dirty="0"/>
              <a:t>sixth form </a:t>
            </a:r>
            <a:r>
              <a:rPr lang="en-US" sz="800" dirty="0" smtClean="0"/>
              <a:t>interview/ taster </a:t>
            </a:r>
            <a:r>
              <a:rPr lang="en-US" sz="800" dirty="0"/>
              <a:t>day</a:t>
            </a:r>
          </a:p>
        </p:txBody>
      </p: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CA091A1F-D9EF-0744-99FC-2C3CE45A8258}"/>
              </a:ext>
            </a:extLst>
          </p:cNvPr>
          <p:cNvCxnSpPr>
            <a:cxnSpLocks/>
          </p:cNvCxnSpPr>
          <p:nvPr/>
        </p:nvCxnSpPr>
        <p:spPr>
          <a:xfrm flipV="1">
            <a:off x="4663535" y="7123677"/>
            <a:ext cx="0" cy="39141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3" name="TextBox 262">
            <a:extLst>
              <a:ext uri="{FF2B5EF4-FFF2-40B4-BE49-F238E27FC236}">
                <a16:creationId xmlns:a16="http://schemas.microsoft.com/office/drawing/2014/main" id="{445742A2-8AB4-A749-8A8E-FDA226F011DF}"/>
              </a:ext>
            </a:extLst>
          </p:cNvPr>
          <p:cNvSpPr txBox="1"/>
          <p:nvPr/>
        </p:nvSpPr>
        <p:spPr>
          <a:xfrm>
            <a:off x="8880888" y="3609511"/>
            <a:ext cx="671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Sign up for the NCS challenge</a:t>
            </a:r>
          </a:p>
        </p:txBody>
      </p:sp>
      <p:cxnSp>
        <p:nvCxnSpPr>
          <p:cNvPr id="267" name="Straight Connector 266">
            <a:extLst>
              <a:ext uri="{FF2B5EF4-FFF2-40B4-BE49-F238E27FC236}">
                <a16:creationId xmlns:a16="http://schemas.microsoft.com/office/drawing/2014/main" id="{961FDAD1-5049-0440-B861-F50CEA6B536C}"/>
              </a:ext>
            </a:extLst>
          </p:cNvPr>
          <p:cNvCxnSpPr>
            <a:cxnSpLocks/>
          </p:cNvCxnSpPr>
          <p:nvPr/>
        </p:nvCxnSpPr>
        <p:spPr>
          <a:xfrm flipH="1">
            <a:off x="2910587" y="6419914"/>
            <a:ext cx="6509" cy="71475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>
            <a:off x="952500" y="7154707"/>
            <a:ext cx="406636" cy="246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3" name="TextBox 272">
            <a:extLst>
              <a:ext uri="{FF2B5EF4-FFF2-40B4-BE49-F238E27FC236}">
                <a16:creationId xmlns:a16="http://schemas.microsoft.com/office/drawing/2014/main" id="{6D4FA6DB-C982-4C4F-A01E-19462A294F54}"/>
              </a:ext>
            </a:extLst>
          </p:cNvPr>
          <p:cNvSpPr txBox="1"/>
          <p:nvPr/>
        </p:nvSpPr>
        <p:spPr>
          <a:xfrm>
            <a:off x="239106" y="6986742"/>
            <a:ext cx="826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Revise for and sit your actual </a:t>
            </a:r>
            <a:r>
              <a:rPr lang="en-US" sz="800" dirty="0" smtClean="0"/>
              <a:t>GCSEs</a:t>
            </a:r>
            <a:endParaRPr lang="en-US" sz="800" dirty="0"/>
          </a:p>
        </p:txBody>
      </p:sp>
      <p:pic>
        <p:nvPicPr>
          <p:cNvPr id="180" name="Picture 179">
            <a:extLst>
              <a:ext uri="{FF2B5EF4-FFF2-40B4-BE49-F238E27FC236}">
                <a16:creationId xmlns:a16="http://schemas.microsoft.com/office/drawing/2014/main" id="{AAC3ABBA-4A88-EF41-92EB-85DAAED3D57C}"/>
              </a:ext>
            </a:extLst>
          </p:cNvPr>
          <p:cNvPicPr>
            <a:picLocks noChangeAspect="1"/>
          </p:cNvPicPr>
          <p:nvPr/>
        </p:nvPicPr>
        <p:blipFill>
          <a:blip r:embed="rId4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0346" y="3680972"/>
            <a:ext cx="476859" cy="476859"/>
          </a:xfrm>
          <a:prstGeom prst="rect">
            <a:avLst/>
          </a:prstGeom>
        </p:spPr>
      </p:pic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063178E-D425-084A-B3E1-D1E2E5715874}"/>
              </a:ext>
            </a:extLst>
          </p:cNvPr>
          <p:cNvCxnSpPr>
            <a:cxnSpLocks/>
          </p:cNvCxnSpPr>
          <p:nvPr/>
        </p:nvCxnSpPr>
        <p:spPr>
          <a:xfrm flipV="1">
            <a:off x="3226075" y="7139552"/>
            <a:ext cx="0" cy="39141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5" name="TextBox 274">
            <a:extLst>
              <a:ext uri="{FF2B5EF4-FFF2-40B4-BE49-F238E27FC236}">
                <a16:creationId xmlns:a16="http://schemas.microsoft.com/office/drawing/2014/main" id="{4198B843-050C-2F43-A43A-A11B97AC18BF}"/>
              </a:ext>
            </a:extLst>
          </p:cNvPr>
          <p:cNvSpPr txBox="1"/>
          <p:nvPr/>
        </p:nvSpPr>
        <p:spPr>
          <a:xfrm>
            <a:off x="967242" y="7193953"/>
            <a:ext cx="825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Optional further careers 1-2-1 </a:t>
            </a:r>
            <a:r>
              <a:rPr lang="en-US" sz="800" dirty="0"/>
              <a:t>interview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FF875A32-FD0D-7840-B8C1-8DCC60D8C681}"/>
              </a:ext>
            </a:extLst>
          </p:cNvPr>
          <p:cNvPicPr>
            <a:picLocks noChangeAspect="1"/>
          </p:cNvPicPr>
          <p:nvPr/>
        </p:nvPicPr>
        <p:blipFill>
          <a:blip r:embed="rId4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9325" y="4046185"/>
            <a:ext cx="599598" cy="599598"/>
          </a:xfrm>
          <a:prstGeom prst="rect">
            <a:avLst/>
          </a:prstGeom>
        </p:spPr>
      </p:pic>
      <p:cxnSp>
        <p:nvCxnSpPr>
          <p:cNvPr id="276" name="Straight Connector 275">
            <a:extLst>
              <a:ext uri="{FF2B5EF4-FFF2-40B4-BE49-F238E27FC236}">
                <a16:creationId xmlns:a16="http://schemas.microsoft.com/office/drawing/2014/main" id="{7D6FD9D7-14C2-BE48-995B-3076BE197D85}"/>
              </a:ext>
            </a:extLst>
          </p:cNvPr>
          <p:cNvCxnSpPr>
            <a:cxnSpLocks/>
          </p:cNvCxnSpPr>
          <p:nvPr/>
        </p:nvCxnSpPr>
        <p:spPr>
          <a:xfrm flipV="1">
            <a:off x="2394342" y="7154083"/>
            <a:ext cx="0" cy="70546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TextBox 276">
            <a:extLst>
              <a:ext uri="{FF2B5EF4-FFF2-40B4-BE49-F238E27FC236}">
                <a16:creationId xmlns:a16="http://schemas.microsoft.com/office/drawing/2014/main" id="{65C52487-E824-CD42-A018-1CA8DA31A90A}"/>
              </a:ext>
            </a:extLst>
          </p:cNvPr>
          <p:cNvSpPr txBox="1"/>
          <p:nvPr/>
        </p:nvSpPr>
        <p:spPr>
          <a:xfrm>
            <a:off x="1604637" y="7443616"/>
            <a:ext cx="8911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Apply for </a:t>
            </a:r>
            <a:r>
              <a:rPr lang="en-US" sz="800" dirty="0" smtClean="0"/>
              <a:t>BHSA Sixth </a:t>
            </a:r>
            <a:r>
              <a:rPr lang="en-US" sz="800" dirty="0"/>
              <a:t>Form, college or apprenticeship</a:t>
            </a:r>
          </a:p>
        </p:txBody>
      </p: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E5BC2275-9106-B744-A79E-F0E0EDB1A7A1}"/>
              </a:ext>
            </a:extLst>
          </p:cNvPr>
          <p:cNvCxnSpPr>
            <a:cxnSpLocks/>
          </p:cNvCxnSpPr>
          <p:nvPr/>
        </p:nvCxnSpPr>
        <p:spPr>
          <a:xfrm>
            <a:off x="732014" y="5650993"/>
            <a:ext cx="335831" cy="56247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3" name="TextBox 282">
            <a:extLst>
              <a:ext uri="{FF2B5EF4-FFF2-40B4-BE49-F238E27FC236}">
                <a16:creationId xmlns:a16="http://schemas.microsoft.com/office/drawing/2014/main" id="{9FBE9C8F-C9C8-B841-9C70-B9140951192B}"/>
              </a:ext>
            </a:extLst>
          </p:cNvPr>
          <p:cNvSpPr txBox="1"/>
          <p:nvPr/>
        </p:nvSpPr>
        <p:spPr>
          <a:xfrm>
            <a:off x="210641" y="5990183"/>
            <a:ext cx="967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Results day</a:t>
            </a:r>
            <a:r>
              <a:rPr lang="mr-IN" sz="800" dirty="0" smtClean="0"/>
              <a:t>–</a:t>
            </a:r>
            <a:r>
              <a:rPr lang="en-GB" sz="800" dirty="0" smtClean="0"/>
              <a:t> celebrate hard work and success</a:t>
            </a:r>
            <a:endParaRPr lang="en-US" sz="800" dirty="0"/>
          </a:p>
        </p:txBody>
      </p: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678CCBEC-9EFB-B247-8355-3436510655BE}"/>
              </a:ext>
            </a:extLst>
          </p:cNvPr>
          <p:cNvCxnSpPr>
            <a:cxnSpLocks/>
          </p:cNvCxnSpPr>
          <p:nvPr/>
        </p:nvCxnSpPr>
        <p:spPr>
          <a:xfrm flipH="1">
            <a:off x="6614828" y="6422750"/>
            <a:ext cx="6509" cy="71475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TextBox 287">
            <a:extLst>
              <a:ext uri="{FF2B5EF4-FFF2-40B4-BE49-F238E27FC236}">
                <a16:creationId xmlns:a16="http://schemas.microsoft.com/office/drawing/2014/main" id="{D1AC5328-1252-6040-AF02-0A1308E40E89}"/>
              </a:ext>
            </a:extLst>
          </p:cNvPr>
          <p:cNvSpPr txBox="1"/>
          <p:nvPr/>
        </p:nvSpPr>
        <p:spPr>
          <a:xfrm>
            <a:off x="6585578" y="6353027"/>
            <a:ext cx="14608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Develop your wellbeing and relaxation techniques ready for the examination period</a:t>
            </a:r>
          </a:p>
        </p:txBody>
      </p:sp>
      <p:pic>
        <p:nvPicPr>
          <p:cNvPr id="289" name="Picture 288">
            <a:extLst>
              <a:ext uri="{FF2B5EF4-FFF2-40B4-BE49-F238E27FC236}">
                <a16:creationId xmlns:a16="http://schemas.microsoft.com/office/drawing/2014/main" id="{5504DCA7-CCEA-D44F-9AB5-2D2B80E6EFE7}"/>
              </a:ext>
            </a:extLst>
          </p:cNvPr>
          <p:cNvPicPr>
            <a:picLocks noChangeAspect="1"/>
          </p:cNvPicPr>
          <p:nvPr/>
        </p:nvPicPr>
        <p:blipFill>
          <a:blip r:embed="rId4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8780" y="5965175"/>
            <a:ext cx="407143" cy="407143"/>
          </a:xfrm>
          <a:prstGeom prst="rect">
            <a:avLst/>
          </a:prstGeom>
        </p:spPr>
      </p:pic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6A6C91E7-13FC-9643-9A9F-77FA682187E8}"/>
              </a:ext>
            </a:extLst>
          </p:cNvPr>
          <p:cNvCxnSpPr>
            <a:cxnSpLocks/>
          </p:cNvCxnSpPr>
          <p:nvPr/>
        </p:nvCxnSpPr>
        <p:spPr>
          <a:xfrm flipV="1">
            <a:off x="6928572" y="7125619"/>
            <a:ext cx="0" cy="39141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2" name="TextBox 291">
            <a:extLst>
              <a:ext uri="{FF2B5EF4-FFF2-40B4-BE49-F238E27FC236}">
                <a16:creationId xmlns:a16="http://schemas.microsoft.com/office/drawing/2014/main" id="{C155AF1A-3323-1049-9E68-9ABD636AEEB7}"/>
              </a:ext>
            </a:extLst>
          </p:cNvPr>
          <p:cNvSpPr txBox="1"/>
          <p:nvPr/>
        </p:nvSpPr>
        <p:spPr>
          <a:xfrm>
            <a:off x="6456840" y="7494949"/>
            <a:ext cx="1354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Develop an effective revision calendar and put it to use.</a:t>
            </a:r>
          </a:p>
        </p:txBody>
      </p:sp>
      <p:sp>
        <p:nvSpPr>
          <p:cNvPr id="293" name="TextBox 292">
            <a:extLst>
              <a:ext uri="{FF2B5EF4-FFF2-40B4-BE49-F238E27FC236}">
                <a16:creationId xmlns:a16="http://schemas.microsoft.com/office/drawing/2014/main" id="{25F2C9D8-994A-E343-925A-7BD005C190D7}"/>
              </a:ext>
            </a:extLst>
          </p:cNvPr>
          <p:cNvSpPr txBox="1"/>
          <p:nvPr/>
        </p:nvSpPr>
        <p:spPr>
          <a:xfrm>
            <a:off x="276116" y="3166218"/>
            <a:ext cx="1203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Take a gap year, travel the world and embrace new cultures</a:t>
            </a:r>
          </a:p>
        </p:txBody>
      </p:sp>
      <p:pic>
        <p:nvPicPr>
          <p:cNvPr id="295" name="Picture 294">
            <a:extLst>
              <a:ext uri="{FF2B5EF4-FFF2-40B4-BE49-F238E27FC236}">
                <a16:creationId xmlns:a16="http://schemas.microsoft.com/office/drawing/2014/main" id="{81817862-3361-E442-842C-D26F4D24D4C8}"/>
              </a:ext>
            </a:extLst>
          </p:cNvPr>
          <p:cNvPicPr>
            <a:picLocks noChangeAspect="1"/>
          </p:cNvPicPr>
          <p:nvPr/>
        </p:nvPicPr>
        <p:blipFill rotWithShape="1">
          <a:blip r:embed="rId4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2633"/>
          <a:stretch/>
        </p:blipFill>
        <p:spPr>
          <a:xfrm>
            <a:off x="1957579" y="479206"/>
            <a:ext cx="691333" cy="534862"/>
          </a:xfrm>
          <a:prstGeom prst="rect">
            <a:avLst/>
          </a:prstGeom>
        </p:spPr>
      </p:pic>
      <p:sp>
        <p:nvSpPr>
          <p:cNvPr id="296" name="TextBox 295">
            <a:extLst>
              <a:ext uri="{FF2B5EF4-FFF2-40B4-BE49-F238E27FC236}">
                <a16:creationId xmlns:a16="http://schemas.microsoft.com/office/drawing/2014/main" id="{B5C67A4A-355E-7B41-99ED-5700F05F2355}"/>
              </a:ext>
            </a:extLst>
          </p:cNvPr>
          <p:cNvSpPr txBox="1"/>
          <p:nvPr/>
        </p:nvSpPr>
        <p:spPr>
          <a:xfrm>
            <a:off x="1728041" y="987456"/>
            <a:ext cx="1203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Go to university to enhance your studies and get a degree</a:t>
            </a:r>
          </a:p>
        </p:txBody>
      </p:sp>
      <p:cxnSp>
        <p:nvCxnSpPr>
          <p:cNvPr id="297" name="Straight Connector 296">
            <a:extLst>
              <a:ext uri="{FF2B5EF4-FFF2-40B4-BE49-F238E27FC236}">
                <a16:creationId xmlns:a16="http://schemas.microsoft.com/office/drawing/2014/main" id="{3F170DD5-2F6F-C34D-87E3-1B9450AB8954}"/>
              </a:ext>
            </a:extLst>
          </p:cNvPr>
          <p:cNvCxnSpPr>
            <a:cxnSpLocks/>
          </p:cNvCxnSpPr>
          <p:nvPr/>
        </p:nvCxnSpPr>
        <p:spPr>
          <a:xfrm flipH="1">
            <a:off x="2331229" y="1415563"/>
            <a:ext cx="1" cy="509194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Connector 298">
            <a:extLst>
              <a:ext uri="{FF2B5EF4-FFF2-40B4-BE49-F238E27FC236}">
                <a16:creationId xmlns:a16="http://schemas.microsoft.com/office/drawing/2014/main" id="{49236A84-454E-2943-8540-6D9565A2D635}"/>
              </a:ext>
            </a:extLst>
          </p:cNvPr>
          <p:cNvCxnSpPr>
            <a:cxnSpLocks/>
            <a:stCxn id="70" idx="3"/>
          </p:cNvCxnSpPr>
          <p:nvPr/>
        </p:nvCxnSpPr>
        <p:spPr>
          <a:xfrm>
            <a:off x="1078339" y="2772912"/>
            <a:ext cx="422027" cy="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2" name="TextBox 301">
            <a:extLst>
              <a:ext uri="{FF2B5EF4-FFF2-40B4-BE49-F238E27FC236}">
                <a16:creationId xmlns:a16="http://schemas.microsoft.com/office/drawing/2014/main" id="{05F274D9-7660-E24C-9533-8CA4DCEA24FF}"/>
              </a:ext>
            </a:extLst>
          </p:cNvPr>
          <p:cNvSpPr txBox="1"/>
          <p:nvPr/>
        </p:nvSpPr>
        <p:spPr>
          <a:xfrm>
            <a:off x="2682601" y="1094662"/>
            <a:ext cx="12035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Start a degree level apprenticeship</a:t>
            </a:r>
          </a:p>
        </p:txBody>
      </p:sp>
      <p:cxnSp>
        <p:nvCxnSpPr>
          <p:cNvPr id="303" name="Straight Connector 302">
            <a:extLst>
              <a:ext uri="{FF2B5EF4-FFF2-40B4-BE49-F238E27FC236}">
                <a16:creationId xmlns:a16="http://schemas.microsoft.com/office/drawing/2014/main" id="{F941AE02-6091-4946-84C1-F29C1AAA1032}"/>
              </a:ext>
            </a:extLst>
          </p:cNvPr>
          <p:cNvCxnSpPr>
            <a:cxnSpLocks/>
          </p:cNvCxnSpPr>
          <p:nvPr/>
        </p:nvCxnSpPr>
        <p:spPr>
          <a:xfrm flipH="1">
            <a:off x="3285789" y="1422884"/>
            <a:ext cx="1" cy="509194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4" name="Picture 303">
            <a:extLst>
              <a:ext uri="{FF2B5EF4-FFF2-40B4-BE49-F238E27FC236}">
                <a16:creationId xmlns:a16="http://schemas.microsoft.com/office/drawing/2014/main" id="{C92146CF-3D74-3240-9125-3B7830C89CB9}"/>
              </a:ext>
            </a:extLst>
          </p:cNvPr>
          <p:cNvPicPr>
            <a:picLocks noChangeAspect="1"/>
          </p:cNvPicPr>
          <p:nvPr/>
        </p:nvPicPr>
        <p:blipFill>
          <a:blip r:embed="rId4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378" y="442291"/>
            <a:ext cx="362600" cy="464128"/>
          </a:xfrm>
          <a:prstGeom prst="rect">
            <a:avLst/>
          </a:prstGeom>
        </p:spPr>
      </p:pic>
      <p:pic>
        <p:nvPicPr>
          <p:cNvPr id="305" name="Picture 304">
            <a:extLst>
              <a:ext uri="{FF2B5EF4-FFF2-40B4-BE49-F238E27FC236}">
                <a16:creationId xmlns:a16="http://schemas.microsoft.com/office/drawing/2014/main" id="{F06CA524-6DD0-A54A-9CFD-6D07AFC02B49}"/>
              </a:ext>
            </a:extLst>
          </p:cNvPr>
          <p:cNvPicPr>
            <a:picLocks noChangeAspect="1"/>
          </p:cNvPicPr>
          <p:nvPr/>
        </p:nvPicPr>
        <p:blipFill>
          <a:blip r:embed="rId4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6372" y="5898515"/>
            <a:ext cx="500355" cy="500355"/>
          </a:xfrm>
          <a:prstGeom prst="rect">
            <a:avLst/>
          </a:prstGeom>
        </p:spPr>
      </p:pic>
      <p:pic>
        <p:nvPicPr>
          <p:cNvPr id="310" name="Picture 309">
            <a:extLst>
              <a:ext uri="{FF2B5EF4-FFF2-40B4-BE49-F238E27FC236}">
                <a16:creationId xmlns:a16="http://schemas.microsoft.com/office/drawing/2014/main" id="{F15BB105-60F8-9B45-86D2-9E253DEB4696}"/>
              </a:ext>
            </a:extLst>
          </p:cNvPr>
          <p:cNvPicPr>
            <a:picLocks noChangeAspect="1"/>
          </p:cNvPicPr>
          <p:nvPr/>
        </p:nvPicPr>
        <p:blipFill>
          <a:blip r:embed="rId4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4947" y="3099702"/>
            <a:ext cx="463101" cy="444940"/>
          </a:xfrm>
          <a:prstGeom prst="rect">
            <a:avLst/>
          </a:prstGeom>
        </p:spPr>
      </p:pic>
      <p:cxnSp>
        <p:nvCxnSpPr>
          <p:cNvPr id="313" name="Straight Connector 312">
            <a:extLst>
              <a:ext uri="{FF2B5EF4-FFF2-40B4-BE49-F238E27FC236}">
                <a16:creationId xmlns:a16="http://schemas.microsoft.com/office/drawing/2014/main" id="{0588F3D6-ABC2-1841-BA4B-7BC0EDF7CF33}"/>
              </a:ext>
            </a:extLst>
          </p:cNvPr>
          <p:cNvCxnSpPr>
            <a:cxnSpLocks/>
          </p:cNvCxnSpPr>
          <p:nvPr/>
        </p:nvCxnSpPr>
        <p:spPr>
          <a:xfrm flipV="1">
            <a:off x="8228798" y="4001358"/>
            <a:ext cx="436888" cy="5892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4" name="TextBox 313">
            <a:extLst>
              <a:ext uri="{FF2B5EF4-FFF2-40B4-BE49-F238E27FC236}">
                <a16:creationId xmlns:a16="http://schemas.microsoft.com/office/drawing/2014/main" id="{7C1585D8-CAEA-5143-A49E-CE713DB0A1DE}"/>
              </a:ext>
            </a:extLst>
          </p:cNvPr>
          <p:cNvSpPr txBox="1"/>
          <p:nvPr/>
        </p:nvSpPr>
        <p:spPr>
          <a:xfrm>
            <a:off x="6871117" y="3097108"/>
            <a:ext cx="895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Visit universities </a:t>
            </a:r>
            <a:r>
              <a:rPr lang="en-US" sz="800" dirty="0"/>
              <a:t>become inspired and informed</a:t>
            </a:r>
          </a:p>
        </p:txBody>
      </p: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A9E32079-4DB0-B142-9C0E-33EA19DAE26F}"/>
              </a:ext>
            </a:extLst>
          </p:cNvPr>
          <p:cNvCxnSpPr>
            <a:cxnSpLocks/>
          </p:cNvCxnSpPr>
          <p:nvPr/>
        </p:nvCxnSpPr>
        <p:spPr>
          <a:xfrm>
            <a:off x="2238146" y="4373874"/>
            <a:ext cx="211040" cy="41420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" name="TextBox 316">
            <a:extLst>
              <a:ext uri="{FF2B5EF4-FFF2-40B4-BE49-F238E27FC236}">
                <a16:creationId xmlns:a16="http://schemas.microsoft.com/office/drawing/2014/main" id="{0FF97B11-2402-4540-AE9B-FABC103D22D5}"/>
              </a:ext>
            </a:extLst>
          </p:cNvPr>
          <p:cNvSpPr txBox="1"/>
          <p:nvPr/>
        </p:nvSpPr>
        <p:spPr>
          <a:xfrm>
            <a:off x="6267109" y="4037181"/>
            <a:ext cx="11304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Have the opportunity for an independent and impartial careers interview </a:t>
            </a:r>
          </a:p>
        </p:txBody>
      </p:sp>
      <p:cxnSp>
        <p:nvCxnSpPr>
          <p:cNvPr id="321" name="Straight Connector 320">
            <a:extLst>
              <a:ext uri="{FF2B5EF4-FFF2-40B4-BE49-F238E27FC236}">
                <a16:creationId xmlns:a16="http://schemas.microsoft.com/office/drawing/2014/main" id="{10F4019B-A848-E14F-9D10-BDCCDE94301D}"/>
              </a:ext>
            </a:extLst>
          </p:cNvPr>
          <p:cNvCxnSpPr>
            <a:cxnSpLocks/>
          </p:cNvCxnSpPr>
          <p:nvPr/>
        </p:nvCxnSpPr>
        <p:spPr>
          <a:xfrm flipH="1">
            <a:off x="8370298" y="1928309"/>
            <a:ext cx="2789" cy="62562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2" name="TextBox 321">
            <a:extLst>
              <a:ext uri="{FF2B5EF4-FFF2-40B4-BE49-F238E27FC236}">
                <a16:creationId xmlns:a16="http://schemas.microsoft.com/office/drawing/2014/main" id="{3E70A4B5-DD50-C041-B459-7F9D75C9A977}"/>
              </a:ext>
            </a:extLst>
          </p:cNvPr>
          <p:cNvSpPr txBox="1"/>
          <p:nvPr/>
        </p:nvSpPr>
        <p:spPr>
          <a:xfrm>
            <a:off x="6654395" y="1793019"/>
            <a:ext cx="11079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" dirty="0"/>
              <a:t>Apply for University through UCAS or alternative post 18 courses</a:t>
            </a:r>
          </a:p>
        </p:txBody>
      </p: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C2EEDE34-0D0D-7B4A-B8AE-C38398F89771}"/>
              </a:ext>
            </a:extLst>
          </p:cNvPr>
          <p:cNvCxnSpPr>
            <a:cxnSpLocks/>
          </p:cNvCxnSpPr>
          <p:nvPr/>
        </p:nvCxnSpPr>
        <p:spPr>
          <a:xfrm flipV="1">
            <a:off x="4645160" y="4977960"/>
            <a:ext cx="0" cy="39141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8" name="TextBox 327">
            <a:extLst>
              <a:ext uri="{FF2B5EF4-FFF2-40B4-BE49-F238E27FC236}">
                <a16:creationId xmlns:a16="http://schemas.microsoft.com/office/drawing/2014/main" id="{1C91197B-CCCF-B448-BFC0-86951AA75FC7}"/>
              </a:ext>
            </a:extLst>
          </p:cNvPr>
          <p:cNvSpPr txBox="1"/>
          <p:nvPr/>
        </p:nvSpPr>
        <p:spPr>
          <a:xfrm>
            <a:off x="2295149" y="5240770"/>
            <a:ext cx="1336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Leadership opportunities through House System. Become a Subject </a:t>
            </a:r>
            <a:r>
              <a:rPr lang="en-US" sz="800" dirty="0"/>
              <a:t>A</a:t>
            </a:r>
            <a:r>
              <a:rPr lang="en-US" sz="800" dirty="0" smtClean="0"/>
              <a:t>mbassador or Sixth Form mentor / big sister</a:t>
            </a:r>
            <a:endParaRPr lang="en-US" sz="800" dirty="0"/>
          </a:p>
        </p:txBody>
      </p:sp>
      <p:cxnSp>
        <p:nvCxnSpPr>
          <p:cNvPr id="329" name="Straight Connector 328">
            <a:extLst>
              <a:ext uri="{FF2B5EF4-FFF2-40B4-BE49-F238E27FC236}">
                <a16:creationId xmlns:a16="http://schemas.microsoft.com/office/drawing/2014/main" id="{7A68EA23-1F88-544B-8CD8-665CA087695B}"/>
              </a:ext>
            </a:extLst>
          </p:cNvPr>
          <p:cNvCxnSpPr>
            <a:cxnSpLocks/>
          </p:cNvCxnSpPr>
          <p:nvPr/>
        </p:nvCxnSpPr>
        <p:spPr>
          <a:xfrm flipH="1">
            <a:off x="5308600" y="2595279"/>
            <a:ext cx="8045" cy="35747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2" name="TextBox 331">
            <a:extLst>
              <a:ext uri="{FF2B5EF4-FFF2-40B4-BE49-F238E27FC236}">
                <a16:creationId xmlns:a16="http://schemas.microsoft.com/office/drawing/2014/main" id="{409ADE9C-15EB-7E48-9B56-235AA0F99DB8}"/>
              </a:ext>
            </a:extLst>
          </p:cNvPr>
          <p:cNvSpPr txBox="1"/>
          <p:nvPr/>
        </p:nvSpPr>
        <p:spPr>
          <a:xfrm>
            <a:off x="4847795" y="5301208"/>
            <a:ext cx="1159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Employability skills assembly</a:t>
            </a:r>
          </a:p>
          <a:p>
            <a:pPr algn="ctr"/>
            <a:r>
              <a:rPr lang="en-US" sz="800" dirty="0" smtClean="0"/>
              <a:t>CV writing assembly</a:t>
            </a:r>
            <a:endParaRPr lang="en-US" sz="800" dirty="0"/>
          </a:p>
        </p:txBody>
      </p:sp>
      <p:cxnSp>
        <p:nvCxnSpPr>
          <p:cNvPr id="335" name="Straight Connector 334">
            <a:extLst>
              <a:ext uri="{FF2B5EF4-FFF2-40B4-BE49-F238E27FC236}">
                <a16:creationId xmlns:a16="http://schemas.microsoft.com/office/drawing/2014/main" id="{9015FA1D-8C59-A247-9862-0BA243E47081}"/>
              </a:ext>
            </a:extLst>
          </p:cNvPr>
          <p:cNvCxnSpPr>
            <a:cxnSpLocks/>
          </p:cNvCxnSpPr>
          <p:nvPr/>
        </p:nvCxnSpPr>
        <p:spPr>
          <a:xfrm>
            <a:off x="1522387" y="4360031"/>
            <a:ext cx="281214" cy="145789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7" name="TextBox 336">
            <a:extLst>
              <a:ext uri="{FF2B5EF4-FFF2-40B4-BE49-F238E27FC236}">
                <a16:creationId xmlns:a16="http://schemas.microsoft.com/office/drawing/2014/main" id="{2471F8A0-4B7A-D042-A141-5E4B49C428CB}"/>
              </a:ext>
            </a:extLst>
          </p:cNvPr>
          <p:cNvSpPr txBox="1"/>
          <p:nvPr/>
        </p:nvSpPr>
        <p:spPr>
          <a:xfrm>
            <a:off x="558572" y="4003178"/>
            <a:ext cx="1085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Receive level 1 safeguarding training – work with younger students</a:t>
            </a:r>
            <a:endParaRPr lang="en-US" sz="800" dirty="0"/>
          </a:p>
        </p:txBody>
      </p:sp>
      <p:cxnSp>
        <p:nvCxnSpPr>
          <p:cNvPr id="338" name="Straight Connector 337">
            <a:extLst>
              <a:ext uri="{FF2B5EF4-FFF2-40B4-BE49-F238E27FC236}">
                <a16:creationId xmlns:a16="http://schemas.microsoft.com/office/drawing/2014/main" id="{270CBD92-8C5C-F94E-919F-BDCDABFA5E11}"/>
              </a:ext>
            </a:extLst>
          </p:cNvPr>
          <p:cNvCxnSpPr>
            <a:cxnSpLocks/>
          </p:cNvCxnSpPr>
          <p:nvPr/>
        </p:nvCxnSpPr>
        <p:spPr>
          <a:xfrm>
            <a:off x="3492500" y="4584700"/>
            <a:ext cx="992" cy="39326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9" name="TextBox 338">
            <a:extLst>
              <a:ext uri="{FF2B5EF4-FFF2-40B4-BE49-F238E27FC236}">
                <a16:creationId xmlns:a16="http://schemas.microsoft.com/office/drawing/2014/main" id="{E7E0CA06-2A50-4347-8FE9-9E9601F633E4}"/>
              </a:ext>
            </a:extLst>
          </p:cNvPr>
          <p:cNvSpPr txBox="1"/>
          <p:nvPr/>
        </p:nvSpPr>
        <p:spPr>
          <a:xfrm>
            <a:off x="8780322" y="4659055"/>
            <a:ext cx="7557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Attend Next Steps and UCAS talk at parents evening</a:t>
            </a:r>
            <a:endParaRPr lang="en-US" sz="800" dirty="0"/>
          </a:p>
        </p:txBody>
      </p:sp>
      <p:cxnSp>
        <p:nvCxnSpPr>
          <p:cNvPr id="341" name="Straight Connector 340">
            <a:extLst>
              <a:ext uri="{FF2B5EF4-FFF2-40B4-BE49-F238E27FC236}">
                <a16:creationId xmlns:a16="http://schemas.microsoft.com/office/drawing/2014/main" id="{C2BA5C0D-B657-D943-A288-269051D04995}"/>
              </a:ext>
            </a:extLst>
          </p:cNvPr>
          <p:cNvCxnSpPr>
            <a:cxnSpLocks/>
          </p:cNvCxnSpPr>
          <p:nvPr/>
        </p:nvCxnSpPr>
        <p:spPr>
          <a:xfrm>
            <a:off x="4531934" y="6104399"/>
            <a:ext cx="228707" cy="737822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2" name="TextBox 341">
            <a:extLst>
              <a:ext uri="{FF2B5EF4-FFF2-40B4-BE49-F238E27FC236}">
                <a16:creationId xmlns:a16="http://schemas.microsoft.com/office/drawing/2014/main" id="{ABEA5C94-17AF-D348-8A56-60BCB49D63B1}"/>
              </a:ext>
            </a:extLst>
          </p:cNvPr>
          <p:cNvSpPr txBox="1"/>
          <p:nvPr/>
        </p:nvSpPr>
        <p:spPr>
          <a:xfrm>
            <a:off x="3948291" y="5873472"/>
            <a:ext cx="9212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Sixth </a:t>
            </a:r>
            <a:r>
              <a:rPr lang="en-US" sz="800" dirty="0"/>
              <a:t>Form Open </a:t>
            </a:r>
            <a:r>
              <a:rPr lang="en-US" sz="800" dirty="0" smtClean="0"/>
              <a:t>Day</a:t>
            </a:r>
            <a:endParaRPr lang="en-US" sz="800" dirty="0"/>
          </a:p>
        </p:txBody>
      </p:sp>
      <p:cxnSp>
        <p:nvCxnSpPr>
          <p:cNvPr id="343" name="Straight Connector 342">
            <a:extLst>
              <a:ext uri="{FF2B5EF4-FFF2-40B4-BE49-F238E27FC236}">
                <a16:creationId xmlns:a16="http://schemas.microsoft.com/office/drawing/2014/main" id="{F12BAC8F-F07D-944D-B956-7DB56B662BF3}"/>
              </a:ext>
            </a:extLst>
          </p:cNvPr>
          <p:cNvCxnSpPr>
            <a:cxnSpLocks/>
          </p:cNvCxnSpPr>
          <p:nvPr/>
        </p:nvCxnSpPr>
        <p:spPr>
          <a:xfrm flipH="1">
            <a:off x="4370507" y="4203700"/>
            <a:ext cx="4643" cy="734866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4" name="TextBox 343">
            <a:extLst>
              <a:ext uri="{FF2B5EF4-FFF2-40B4-BE49-F238E27FC236}">
                <a16:creationId xmlns:a16="http://schemas.microsoft.com/office/drawing/2014/main" id="{C1AC1347-5A10-B84D-9F57-C63EF4A96425}"/>
              </a:ext>
            </a:extLst>
          </p:cNvPr>
          <p:cNvSpPr txBox="1"/>
          <p:nvPr/>
        </p:nvSpPr>
        <p:spPr>
          <a:xfrm>
            <a:off x="3981773" y="3659406"/>
            <a:ext cx="884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Revise and complete your Y12 mock exams</a:t>
            </a:r>
          </a:p>
        </p:txBody>
      </p: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732B43A6-134A-3145-B640-AB887E9F1045}"/>
              </a:ext>
            </a:extLst>
          </p:cNvPr>
          <p:cNvCxnSpPr>
            <a:cxnSpLocks/>
          </p:cNvCxnSpPr>
          <p:nvPr/>
        </p:nvCxnSpPr>
        <p:spPr>
          <a:xfrm>
            <a:off x="5380567" y="4544483"/>
            <a:ext cx="3705" cy="42046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7" name="Straight Connector 346">
            <a:extLst>
              <a:ext uri="{FF2B5EF4-FFF2-40B4-BE49-F238E27FC236}">
                <a16:creationId xmlns:a16="http://schemas.microsoft.com/office/drawing/2014/main" id="{65FCA499-607B-1148-8444-5FEC248B0198}"/>
              </a:ext>
            </a:extLst>
          </p:cNvPr>
          <p:cNvCxnSpPr>
            <a:cxnSpLocks/>
          </p:cNvCxnSpPr>
          <p:nvPr/>
        </p:nvCxnSpPr>
        <p:spPr>
          <a:xfrm flipV="1">
            <a:off x="6980776" y="5004347"/>
            <a:ext cx="0" cy="39141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8" name="Straight Connector 357">
            <a:extLst>
              <a:ext uri="{FF2B5EF4-FFF2-40B4-BE49-F238E27FC236}">
                <a16:creationId xmlns:a16="http://schemas.microsoft.com/office/drawing/2014/main" id="{694B2101-CC40-F046-8A5B-9760A193A4E8}"/>
              </a:ext>
            </a:extLst>
          </p:cNvPr>
          <p:cNvCxnSpPr>
            <a:cxnSpLocks/>
          </p:cNvCxnSpPr>
          <p:nvPr/>
        </p:nvCxnSpPr>
        <p:spPr>
          <a:xfrm>
            <a:off x="6654395" y="4587953"/>
            <a:ext cx="570" cy="378163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5" name="Straight Connector 364">
            <a:extLst>
              <a:ext uri="{FF2B5EF4-FFF2-40B4-BE49-F238E27FC236}">
                <a16:creationId xmlns:a16="http://schemas.microsoft.com/office/drawing/2014/main" id="{895B5FA7-9B7D-C740-BDC1-BABF9852E3CD}"/>
              </a:ext>
            </a:extLst>
          </p:cNvPr>
          <p:cNvCxnSpPr>
            <a:cxnSpLocks/>
          </p:cNvCxnSpPr>
          <p:nvPr/>
        </p:nvCxnSpPr>
        <p:spPr>
          <a:xfrm flipH="1" flipV="1">
            <a:off x="8143535" y="4981989"/>
            <a:ext cx="9865" cy="36471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Connector 367">
            <a:extLst>
              <a:ext uri="{FF2B5EF4-FFF2-40B4-BE49-F238E27FC236}">
                <a16:creationId xmlns:a16="http://schemas.microsoft.com/office/drawing/2014/main" id="{055F9A49-3E36-5D4D-8BB1-193C8C318B50}"/>
              </a:ext>
            </a:extLst>
          </p:cNvPr>
          <p:cNvCxnSpPr>
            <a:cxnSpLocks/>
          </p:cNvCxnSpPr>
          <p:nvPr/>
        </p:nvCxnSpPr>
        <p:spPr>
          <a:xfrm flipH="1">
            <a:off x="8642080" y="3610820"/>
            <a:ext cx="583190" cy="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9" name="TextBox 368">
            <a:extLst>
              <a:ext uri="{FF2B5EF4-FFF2-40B4-BE49-F238E27FC236}">
                <a16:creationId xmlns:a16="http://schemas.microsoft.com/office/drawing/2014/main" id="{68532ACD-612A-604F-89FE-44DD6670DB86}"/>
              </a:ext>
            </a:extLst>
          </p:cNvPr>
          <p:cNvSpPr txBox="1"/>
          <p:nvPr/>
        </p:nvSpPr>
        <p:spPr>
          <a:xfrm>
            <a:off x="3314791" y="4130249"/>
            <a:ext cx="87322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Write a CV &amp; start to build a personal </a:t>
            </a:r>
            <a:r>
              <a:rPr lang="en-US" sz="800" dirty="0"/>
              <a:t>statement</a:t>
            </a:r>
          </a:p>
        </p:txBody>
      </p:sp>
      <p:cxnSp>
        <p:nvCxnSpPr>
          <p:cNvPr id="374" name="Straight Connector 373">
            <a:extLst>
              <a:ext uri="{FF2B5EF4-FFF2-40B4-BE49-F238E27FC236}">
                <a16:creationId xmlns:a16="http://schemas.microsoft.com/office/drawing/2014/main" id="{A7C6716C-32A9-3E41-9445-F62338DFDF8F}"/>
              </a:ext>
            </a:extLst>
          </p:cNvPr>
          <p:cNvCxnSpPr>
            <a:cxnSpLocks/>
          </p:cNvCxnSpPr>
          <p:nvPr/>
        </p:nvCxnSpPr>
        <p:spPr>
          <a:xfrm>
            <a:off x="7286831" y="2244529"/>
            <a:ext cx="0" cy="536553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5" name="TextBox 374">
            <a:extLst>
              <a:ext uri="{FF2B5EF4-FFF2-40B4-BE49-F238E27FC236}">
                <a16:creationId xmlns:a16="http://schemas.microsoft.com/office/drawing/2014/main" id="{CAC3D877-777B-924E-876D-AD7443C3A187}"/>
              </a:ext>
            </a:extLst>
          </p:cNvPr>
          <p:cNvSpPr txBox="1"/>
          <p:nvPr/>
        </p:nvSpPr>
        <p:spPr>
          <a:xfrm>
            <a:off x="8450892" y="1926468"/>
            <a:ext cx="923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Reference builder in form time – reflect on progress</a:t>
            </a:r>
            <a:endParaRPr lang="en-US" sz="800" dirty="0"/>
          </a:p>
        </p:txBody>
      </p:sp>
      <p:cxnSp>
        <p:nvCxnSpPr>
          <p:cNvPr id="376" name="Straight Connector 375">
            <a:extLst>
              <a:ext uri="{FF2B5EF4-FFF2-40B4-BE49-F238E27FC236}">
                <a16:creationId xmlns:a16="http://schemas.microsoft.com/office/drawing/2014/main" id="{192FEB05-E34C-E146-9EA6-587B7AEFD772}"/>
              </a:ext>
            </a:extLst>
          </p:cNvPr>
          <p:cNvCxnSpPr>
            <a:cxnSpLocks/>
          </p:cNvCxnSpPr>
          <p:nvPr/>
        </p:nvCxnSpPr>
        <p:spPr>
          <a:xfrm>
            <a:off x="6534426" y="2303699"/>
            <a:ext cx="0" cy="466153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7" name="TextBox 376">
            <a:extLst>
              <a:ext uri="{FF2B5EF4-FFF2-40B4-BE49-F238E27FC236}">
                <a16:creationId xmlns:a16="http://schemas.microsoft.com/office/drawing/2014/main" id="{8D7C00CA-40E4-AB48-B3D8-51DCEE8CA233}"/>
              </a:ext>
            </a:extLst>
          </p:cNvPr>
          <p:cNvSpPr txBox="1"/>
          <p:nvPr/>
        </p:nvSpPr>
        <p:spPr>
          <a:xfrm>
            <a:off x="6125318" y="1734615"/>
            <a:ext cx="812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Refine and perfect your revision techniques</a:t>
            </a:r>
          </a:p>
        </p:txBody>
      </p: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22821085-9B01-1643-85C1-C64AF10D1D68}"/>
              </a:ext>
            </a:extLst>
          </p:cNvPr>
          <p:cNvCxnSpPr>
            <a:cxnSpLocks/>
          </p:cNvCxnSpPr>
          <p:nvPr/>
        </p:nvCxnSpPr>
        <p:spPr>
          <a:xfrm>
            <a:off x="5763707" y="2337059"/>
            <a:ext cx="0" cy="451694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1" name="TextBox 380">
            <a:extLst>
              <a:ext uri="{FF2B5EF4-FFF2-40B4-BE49-F238E27FC236}">
                <a16:creationId xmlns:a16="http://schemas.microsoft.com/office/drawing/2014/main" id="{9C704A67-D4CE-CC43-8E29-8271F0E94A05}"/>
              </a:ext>
            </a:extLst>
          </p:cNvPr>
          <p:cNvSpPr txBox="1"/>
          <p:nvPr/>
        </p:nvSpPr>
        <p:spPr>
          <a:xfrm>
            <a:off x="5250268" y="1914850"/>
            <a:ext cx="1003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Revise for and complete your Y13 mock exams</a:t>
            </a:r>
          </a:p>
        </p:txBody>
      </p:sp>
      <p:cxnSp>
        <p:nvCxnSpPr>
          <p:cNvPr id="384" name="Straight Connector 383">
            <a:extLst>
              <a:ext uri="{FF2B5EF4-FFF2-40B4-BE49-F238E27FC236}">
                <a16:creationId xmlns:a16="http://schemas.microsoft.com/office/drawing/2014/main" id="{8E3DE95F-9ECA-3346-BB38-F9EBCA9A37B9}"/>
              </a:ext>
            </a:extLst>
          </p:cNvPr>
          <p:cNvCxnSpPr>
            <a:cxnSpLocks/>
          </p:cNvCxnSpPr>
          <p:nvPr/>
        </p:nvCxnSpPr>
        <p:spPr>
          <a:xfrm flipV="1">
            <a:off x="7070289" y="2803515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5" name="TextBox 384">
            <a:extLst>
              <a:ext uri="{FF2B5EF4-FFF2-40B4-BE49-F238E27FC236}">
                <a16:creationId xmlns:a16="http://schemas.microsoft.com/office/drawing/2014/main" id="{BB284528-B868-B649-9AAF-DEF7FC7C01AB}"/>
              </a:ext>
            </a:extLst>
          </p:cNvPr>
          <p:cNvSpPr txBox="1"/>
          <p:nvPr/>
        </p:nvSpPr>
        <p:spPr>
          <a:xfrm>
            <a:off x="7618908" y="3935342"/>
            <a:ext cx="623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Attend the </a:t>
            </a:r>
            <a:r>
              <a:rPr lang="en-US" sz="800" dirty="0" smtClean="0"/>
              <a:t>UCAS /HE fair</a:t>
            </a:r>
            <a:endParaRPr lang="en-US" sz="800" dirty="0"/>
          </a:p>
        </p:txBody>
      </p:sp>
      <p:cxnSp>
        <p:nvCxnSpPr>
          <p:cNvPr id="386" name="Straight Connector 385">
            <a:extLst>
              <a:ext uri="{FF2B5EF4-FFF2-40B4-BE49-F238E27FC236}">
                <a16:creationId xmlns:a16="http://schemas.microsoft.com/office/drawing/2014/main" id="{B16335DF-B3E6-9C43-8DA5-AD74166C867F}"/>
              </a:ext>
            </a:extLst>
          </p:cNvPr>
          <p:cNvCxnSpPr>
            <a:cxnSpLocks/>
          </p:cNvCxnSpPr>
          <p:nvPr/>
        </p:nvCxnSpPr>
        <p:spPr>
          <a:xfrm flipV="1">
            <a:off x="4898161" y="2802660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7" name="TextBox 386">
            <a:extLst>
              <a:ext uri="{FF2B5EF4-FFF2-40B4-BE49-F238E27FC236}">
                <a16:creationId xmlns:a16="http://schemas.microsoft.com/office/drawing/2014/main" id="{96EBD845-B9F2-044C-A010-8A5062EA7138}"/>
              </a:ext>
            </a:extLst>
          </p:cNvPr>
          <p:cNvSpPr txBox="1"/>
          <p:nvPr/>
        </p:nvSpPr>
        <p:spPr>
          <a:xfrm>
            <a:off x="4173995" y="1766999"/>
            <a:ext cx="12914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Confirm and accept your future pathways offer</a:t>
            </a:r>
          </a:p>
        </p:txBody>
      </p: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24E180E0-EF2A-9645-9783-CACAE2FBF8CE}"/>
              </a:ext>
            </a:extLst>
          </p:cNvPr>
          <p:cNvCxnSpPr>
            <a:cxnSpLocks/>
          </p:cNvCxnSpPr>
          <p:nvPr/>
        </p:nvCxnSpPr>
        <p:spPr>
          <a:xfrm flipH="1">
            <a:off x="5121437" y="2149098"/>
            <a:ext cx="1" cy="475192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" name="TextBox 388">
            <a:extLst>
              <a:ext uri="{FF2B5EF4-FFF2-40B4-BE49-F238E27FC236}">
                <a16:creationId xmlns:a16="http://schemas.microsoft.com/office/drawing/2014/main" id="{8293396C-5D7D-9E4A-8DB9-6807B73CF3C3}"/>
              </a:ext>
            </a:extLst>
          </p:cNvPr>
          <p:cNvSpPr txBox="1"/>
          <p:nvPr/>
        </p:nvSpPr>
        <p:spPr>
          <a:xfrm>
            <a:off x="4403263" y="3155417"/>
            <a:ext cx="803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Become a member of </a:t>
            </a:r>
            <a:r>
              <a:rPr lang="en-US" sz="800" dirty="0" smtClean="0"/>
              <a:t>BHSA Alumni</a:t>
            </a:r>
            <a:endParaRPr lang="en-US" sz="800" dirty="0"/>
          </a:p>
        </p:txBody>
      </p:sp>
      <p:cxnSp>
        <p:nvCxnSpPr>
          <p:cNvPr id="392" name="Straight Connector 391">
            <a:extLst>
              <a:ext uri="{FF2B5EF4-FFF2-40B4-BE49-F238E27FC236}">
                <a16:creationId xmlns:a16="http://schemas.microsoft.com/office/drawing/2014/main" id="{D8FE89EB-BF86-E64A-8A5A-7463636CC8B2}"/>
              </a:ext>
            </a:extLst>
          </p:cNvPr>
          <p:cNvCxnSpPr>
            <a:cxnSpLocks/>
          </p:cNvCxnSpPr>
          <p:nvPr/>
        </p:nvCxnSpPr>
        <p:spPr>
          <a:xfrm flipV="1">
            <a:off x="4005805" y="2788991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3" name="TextBox 392">
            <a:extLst>
              <a:ext uri="{FF2B5EF4-FFF2-40B4-BE49-F238E27FC236}">
                <a16:creationId xmlns:a16="http://schemas.microsoft.com/office/drawing/2014/main" id="{E5E47891-CDDB-1447-A377-14208F2BF1C9}"/>
              </a:ext>
            </a:extLst>
          </p:cNvPr>
          <p:cNvSpPr txBox="1"/>
          <p:nvPr/>
        </p:nvSpPr>
        <p:spPr>
          <a:xfrm>
            <a:off x="3869685" y="3144344"/>
            <a:ext cx="7404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STEP further </a:t>
            </a:r>
            <a:r>
              <a:rPr lang="en-US" sz="800" dirty="0" err="1" smtClean="0"/>
              <a:t>programme</a:t>
            </a:r>
            <a:r>
              <a:rPr lang="en-US" sz="800" dirty="0" smtClean="0"/>
              <a:t> - form</a:t>
            </a:r>
            <a:endParaRPr lang="en-US" sz="800" dirty="0"/>
          </a:p>
        </p:txBody>
      </p: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4A004A65-F6C5-4141-8C1F-EA48F18945B6}"/>
              </a:ext>
            </a:extLst>
          </p:cNvPr>
          <p:cNvCxnSpPr>
            <a:cxnSpLocks/>
          </p:cNvCxnSpPr>
          <p:nvPr/>
        </p:nvCxnSpPr>
        <p:spPr>
          <a:xfrm flipV="1">
            <a:off x="6680199" y="2834110"/>
            <a:ext cx="23035" cy="64878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5" name="TextBox 394">
            <a:extLst>
              <a:ext uri="{FF2B5EF4-FFF2-40B4-BE49-F238E27FC236}">
                <a16:creationId xmlns:a16="http://schemas.microsoft.com/office/drawing/2014/main" id="{017BF6B4-E8CF-BB4F-B234-25CDA40E597D}"/>
              </a:ext>
            </a:extLst>
          </p:cNvPr>
          <p:cNvSpPr txBox="1"/>
          <p:nvPr/>
        </p:nvSpPr>
        <p:spPr>
          <a:xfrm>
            <a:off x="2061400" y="2542871"/>
            <a:ext cx="1501377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Consider summer internship and voluntary work to enhance your learning </a:t>
            </a:r>
          </a:p>
        </p:txBody>
      </p:sp>
      <p:sp>
        <p:nvSpPr>
          <p:cNvPr id="396" name="TextBox 395">
            <a:extLst>
              <a:ext uri="{FF2B5EF4-FFF2-40B4-BE49-F238E27FC236}">
                <a16:creationId xmlns:a16="http://schemas.microsoft.com/office/drawing/2014/main" id="{F4CC0D1D-00B5-8C47-88D2-EF311DBE28FE}"/>
              </a:ext>
            </a:extLst>
          </p:cNvPr>
          <p:cNvSpPr txBox="1"/>
          <p:nvPr/>
        </p:nvSpPr>
        <p:spPr>
          <a:xfrm>
            <a:off x="3521916" y="1536986"/>
            <a:ext cx="8271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Attend the Y13 </a:t>
            </a:r>
            <a:r>
              <a:rPr lang="en-GB" sz="800" dirty="0" smtClean="0"/>
              <a:t>Prom to celebrate hard work and success</a:t>
            </a:r>
            <a:endParaRPr lang="en-US" sz="800" dirty="0"/>
          </a:p>
        </p:txBody>
      </p:sp>
      <p:cxnSp>
        <p:nvCxnSpPr>
          <p:cNvPr id="397" name="Straight Connector 396">
            <a:extLst>
              <a:ext uri="{FF2B5EF4-FFF2-40B4-BE49-F238E27FC236}">
                <a16:creationId xmlns:a16="http://schemas.microsoft.com/office/drawing/2014/main" id="{F70F3003-89B2-7F44-9499-10B368800312}"/>
              </a:ext>
            </a:extLst>
          </p:cNvPr>
          <p:cNvCxnSpPr>
            <a:cxnSpLocks/>
          </p:cNvCxnSpPr>
          <p:nvPr/>
        </p:nvCxnSpPr>
        <p:spPr>
          <a:xfrm flipH="1">
            <a:off x="3895861" y="2217036"/>
            <a:ext cx="1" cy="475192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>
            <a:extLst>
              <a:ext uri="{FF2B5EF4-FFF2-40B4-BE49-F238E27FC236}">
                <a16:creationId xmlns:a16="http://schemas.microsoft.com/office/drawing/2014/main" id="{9D6ADC9C-25A6-1945-9CDE-45BF572BD0EA}"/>
              </a:ext>
            </a:extLst>
          </p:cNvPr>
          <p:cNvSpPr/>
          <p:nvPr/>
        </p:nvSpPr>
        <p:spPr>
          <a:xfrm rot="16200000" flipV="1">
            <a:off x="4841126" y="393885"/>
            <a:ext cx="746425" cy="562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7DFB45-1462-1F4F-ACE8-ADDC02170E62}"/>
              </a:ext>
            </a:extLst>
          </p:cNvPr>
          <p:cNvPicPr>
            <a:picLocks noChangeAspect="1"/>
          </p:cNvPicPr>
          <p:nvPr/>
        </p:nvPicPr>
        <p:blipFill>
          <a:blip r:embed="rId49" cstate="email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29315">
            <a:off x="310528" y="305453"/>
            <a:ext cx="1131194" cy="1468811"/>
          </a:xfrm>
          <a:prstGeom prst="rect">
            <a:avLst/>
          </a:prstGeom>
        </p:spPr>
      </p:pic>
      <p:sp>
        <p:nvSpPr>
          <p:cNvPr id="333" name="TextBox 332">
            <a:extLst>
              <a:ext uri="{FF2B5EF4-FFF2-40B4-BE49-F238E27FC236}">
                <a16:creationId xmlns:a16="http://schemas.microsoft.com/office/drawing/2014/main" id="{0F6EB84D-4B8D-1D40-9497-3F217C3A08AC}"/>
              </a:ext>
            </a:extLst>
          </p:cNvPr>
          <p:cNvSpPr txBox="1"/>
          <p:nvPr/>
        </p:nvSpPr>
        <p:spPr>
          <a:xfrm>
            <a:off x="594210" y="1774390"/>
            <a:ext cx="1203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Continue your lifelong love of learning and personal development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07C26B9-EB76-DB42-892F-B22165B16A10}"/>
              </a:ext>
            </a:extLst>
          </p:cNvPr>
          <p:cNvPicPr>
            <a:picLocks noChangeAspect="1"/>
          </p:cNvPicPr>
          <p:nvPr/>
        </p:nvPicPr>
        <p:blipFill>
          <a:blip r:embed="rId5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9360" y="967040"/>
            <a:ext cx="603070" cy="6030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4B94065-5DB0-404A-93AD-9B5E16283033}"/>
              </a:ext>
            </a:extLst>
          </p:cNvPr>
          <p:cNvPicPr>
            <a:picLocks noChangeAspect="1"/>
          </p:cNvPicPr>
          <p:nvPr/>
        </p:nvPicPr>
        <p:blipFill>
          <a:blip r:embed="rId5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1667" y="1009068"/>
            <a:ext cx="643618" cy="64361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BDB3A2B-D050-C44F-A869-5CF110B4DDB4}"/>
              </a:ext>
            </a:extLst>
          </p:cNvPr>
          <p:cNvPicPr>
            <a:picLocks noChangeAspect="1"/>
          </p:cNvPicPr>
          <p:nvPr/>
        </p:nvPicPr>
        <p:blipFill>
          <a:blip r:embed="rId5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4064" y="1285315"/>
            <a:ext cx="644654" cy="644654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7E96E11A-96C9-CD48-8EBC-945A2CF2DE84}"/>
              </a:ext>
            </a:extLst>
          </p:cNvPr>
          <p:cNvPicPr>
            <a:picLocks noChangeAspect="1"/>
          </p:cNvPicPr>
          <p:nvPr/>
        </p:nvPicPr>
        <p:blipFill>
          <a:blip r:embed="rId5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5237" y="1219659"/>
            <a:ext cx="563630" cy="56363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BE0A1E15-F6A7-164C-9E39-E5F14DFCCB21}"/>
              </a:ext>
            </a:extLst>
          </p:cNvPr>
          <p:cNvPicPr>
            <a:picLocks noChangeAspect="1"/>
          </p:cNvPicPr>
          <p:nvPr/>
        </p:nvPicPr>
        <p:blipFill>
          <a:blip r:embed="rId5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0172" y="1236035"/>
            <a:ext cx="574226" cy="574226"/>
          </a:xfrm>
          <a:prstGeom prst="rect">
            <a:avLst/>
          </a:prstGeom>
        </p:spPr>
      </p:pic>
      <p:cxnSp>
        <p:nvCxnSpPr>
          <p:cNvPr id="355" name="Straight Connector 354">
            <a:extLst>
              <a:ext uri="{FF2B5EF4-FFF2-40B4-BE49-F238E27FC236}">
                <a16:creationId xmlns:a16="http://schemas.microsoft.com/office/drawing/2014/main" id="{FDEE5941-DCAC-F946-9E0D-D0D96D387CC8}"/>
              </a:ext>
            </a:extLst>
          </p:cNvPr>
          <p:cNvCxnSpPr>
            <a:cxnSpLocks/>
          </p:cNvCxnSpPr>
          <p:nvPr/>
        </p:nvCxnSpPr>
        <p:spPr>
          <a:xfrm flipH="1" flipV="1">
            <a:off x="7849807" y="9553860"/>
            <a:ext cx="159926" cy="225283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832A0966-8D1E-B246-BE4C-ACD571CEF3ED}"/>
              </a:ext>
            </a:extLst>
          </p:cNvPr>
          <p:cNvPicPr>
            <a:picLocks noChangeAspect="1"/>
          </p:cNvPicPr>
          <p:nvPr/>
        </p:nvPicPr>
        <p:blipFill rotWithShape="1">
          <a:blip r:embed="rId5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828"/>
          <a:stretch/>
        </p:blipFill>
        <p:spPr>
          <a:xfrm flipH="1">
            <a:off x="6875860" y="1114549"/>
            <a:ext cx="821485" cy="545441"/>
          </a:xfrm>
          <a:prstGeom prst="rect">
            <a:avLst/>
          </a:prstGeom>
        </p:spPr>
      </p:pic>
      <p:pic>
        <p:nvPicPr>
          <p:cNvPr id="326" name="Picture 325">
            <a:extLst>
              <a:ext uri="{FF2B5EF4-FFF2-40B4-BE49-F238E27FC236}">
                <a16:creationId xmlns:a16="http://schemas.microsoft.com/office/drawing/2014/main" id="{8E9BBE86-6263-1F46-B494-694142D94345}"/>
              </a:ext>
            </a:extLst>
          </p:cNvPr>
          <p:cNvPicPr>
            <a:picLocks noChangeAspect="1"/>
          </p:cNvPicPr>
          <p:nvPr/>
        </p:nvPicPr>
        <p:blipFill>
          <a:blip r:embed="rId5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3194" y="1619886"/>
            <a:ext cx="653482" cy="193752"/>
          </a:xfrm>
          <a:prstGeom prst="rect">
            <a:avLst/>
          </a:prstGeom>
        </p:spPr>
      </p:pic>
      <p:cxnSp>
        <p:nvCxnSpPr>
          <p:cNvPr id="359" name="Straight Connector 358">
            <a:extLst>
              <a:ext uri="{FF2B5EF4-FFF2-40B4-BE49-F238E27FC236}">
                <a16:creationId xmlns:a16="http://schemas.microsoft.com/office/drawing/2014/main" id="{08EC79EC-6F14-7F48-A8E3-9D310B2F25F7}"/>
              </a:ext>
            </a:extLst>
          </p:cNvPr>
          <p:cNvCxnSpPr>
            <a:cxnSpLocks/>
            <a:stCxn id="433" idx="2"/>
          </p:cNvCxnSpPr>
          <p:nvPr/>
        </p:nvCxnSpPr>
        <p:spPr>
          <a:xfrm flipH="1">
            <a:off x="8614534" y="8782121"/>
            <a:ext cx="630246" cy="2144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3" name="TextBox 362">
            <a:extLst>
              <a:ext uri="{FF2B5EF4-FFF2-40B4-BE49-F238E27FC236}">
                <a16:creationId xmlns:a16="http://schemas.microsoft.com/office/drawing/2014/main" id="{7D9F63F5-D697-8C41-9B1F-8761AD080842}"/>
              </a:ext>
            </a:extLst>
          </p:cNvPr>
          <p:cNvSpPr txBox="1"/>
          <p:nvPr/>
        </p:nvSpPr>
        <p:spPr>
          <a:xfrm>
            <a:off x="2511581" y="4067644"/>
            <a:ext cx="865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STEP further </a:t>
            </a:r>
            <a:r>
              <a:rPr lang="en-US" sz="800" dirty="0" err="1" smtClean="0"/>
              <a:t>programme</a:t>
            </a:r>
            <a:r>
              <a:rPr lang="en-US" sz="800" dirty="0" smtClean="0"/>
              <a:t> – form time</a:t>
            </a:r>
            <a:endParaRPr lang="en-US" sz="800" dirty="0"/>
          </a:p>
        </p:txBody>
      </p:sp>
      <p:pic>
        <p:nvPicPr>
          <p:cNvPr id="93" name="Picture 92">
            <a:extLst>
              <a:ext uri="{FF2B5EF4-FFF2-40B4-BE49-F238E27FC236}">
                <a16:creationId xmlns:a16="http://schemas.microsoft.com/office/drawing/2014/main" id="{5631CC10-9885-914D-9298-8F0C322B6095}"/>
              </a:ext>
            </a:extLst>
          </p:cNvPr>
          <p:cNvPicPr>
            <a:picLocks noChangeAspect="1"/>
          </p:cNvPicPr>
          <p:nvPr/>
        </p:nvPicPr>
        <p:blipFill>
          <a:blip r:embed="rId5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762" y="3495791"/>
            <a:ext cx="530429" cy="530429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8C5D6F6B-420E-574A-BBE8-D2C590852D9A}"/>
              </a:ext>
            </a:extLst>
          </p:cNvPr>
          <p:cNvPicPr>
            <a:picLocks noChangeAspect="1"/>
          </p:cNvPicPr>
          <p:nvPr/>
        </p:nvPicPr>
        <p:blipFill>
          <a:blip r:embed="rId5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240" y="3909434"/>
            <a:ext cx="346897" cy="346897"/>
          </a:xfrm>
          <a:prstGeom prst="rect">
            <a:avLst/>
          </a:prstGeom>
        </p:spPr>
      </p:pic>
      <p:sp>
        <p:nvSpPr>
          <p:cNvPr id="367" name="TextBox 366">
            <a:extLst>
              <a:ext uri="{FF2B5EF4-FFF2-40B4-BE49-F238E27FC236}">
                <a16:creationId xmlns:a16="http://schemas.microsoft.com/office/drawing/2014/main" id="{1A9F72DB-801B-1540-9027-8E9B8D266CA4}"/>
              </a:ext>
            </a:extLst>
          </p:cNvPr>
          <p:cNvSpPr txBox="1"/>
          <p:nvPr/>
        </p:nvSpPr>
        <p:spPr>
          <a:xfrm>
            <a:off x="4163202" y="14924510"/>
            <a:ext cx="813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£5 challenge – enterprise game</a:t>
            </a:r>
            <a:endParaRPr lang="en-US" sz="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3E54B25-5C94-0E45-BECB-69A7417FF254}"/>
              </a:ext>
            </a:extLst>
          </p:cNvPr>
          <p:cNvPicPr>
            <a:picLocks noChangeAspect="1"/>
          </p:cNvPicPr>
          <p:nvPr/>
        </p:nvPicPr>
        <p:blipFill>
          <a:blip r:embed="rId5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85046">
            <a:off x="3075850" y="15368554"/>
            <a:ext cx="1333060" cy="1333060"/>
          </a:xfrm>
          <a:prstGeom prst="rect">
            <a:avLst/>
          </a:prstGeom>
        </p:spPr>
      </p:pic>
      <p:pic>
        <p:nvPicPr>
          <p:cNvPr id="106" name="Picture 105" descr="Screenshot 2020-01-19 at 12.00.36.png"/>
          <p:cNvPicPr>
            <a:picLocks noChangeAspect="1"/>
          </p:cNvPicPr>
          <p:nvPr/>
        </p:nvPicPr>
        <p:blipFill>
          <a:blip r:embed="rId6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" y="15087600"/>
            <a:ext cx="529502" cy="527050"/>
          </a:xfrm>
          <a:prstGeom prst="rect">
            <a:avLst/>
          </a:prstGeom>
        </p:spPr>
      </p:pic>
      <p:sp>
        <p:nvSpPr>
          <p:cNvPr id="160" name="TextBox 159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4078552" y="12602276"/>
            <a:ext cx="11077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Working with sixth form ‘big sister’</a:t>
            </a:r>
            <a:endParaRPr lang="en-US" sz="800" dirty="0"/>
          </a:p>
        </p:txBody>
      </p:sp>
      <p:pic>
        <p:nvPicPr>
          <p:cNvPr id="111" name="Picture 110" descr="Screenshot 2020-01-19 at 12.15.12.png"/>
          <p:cNvPicPr>
            <a:picLocks noChangeAspect="1"/>
          </p:cNvPicPr>
          <p:nvPr/>
        </p:nvPicPr>
        <p:blipFill>
          <a:blip r:embed="rId61" cstate="email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9" y="12726500"/>
            <a:ext cx="531312" cy="540744"/>
          </a:xfrm>
          <a:prstGeom prst="rect">
            <a:avLst/>
          </a:prstGeom>
        </p:spPr>
      </p:pic>
      <p:pic>
        <p:nvPicPr>
          <p:cNvPr id="123" name="Picture 122" descr="Screenshot 2020-01-19 at 12.23.32.png"/>
          <p:cNvPicPr>
            <a:picLocks noChangeAspect="1"/>
          </p:cNvPicPr>
          <p:nvPr/>
        </p:nvPicPr>
        <p:blipFill>
          <a:blip r:embed="rId6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5600" y="11797134"/>
            <a:ext cx="655636" cy="611186"/>
          </a:xfrm>
          <a:prstGeom prst="rect">
            <a:avLst/>
          </a:prstGeom>
        </p:spPr>
      </p:pic>
      <p:cxnSp>
        <p:nvCxnSpPr>
          <p:cNvPr id="404" name="Straight Connector 403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 flipH="1" flipV="1">
            <a:off x="8815340" y="12591076"/>
            <a:ext cx="444500" cy="1270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" name="Picture 173" descr="Screenshot 2020-01-19 at 12.45.49.png"/>
          <p:cNvPicPr>
            <a:picLocks noChangeAspect="1"/>
          </p:cNvPicPr>
          <p:nvPr/>
        </p:nvPicPr>
        <p:blipFill>
          <a:blip r:embed="rId6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2858" y="12451161"/>
            <a:ext cx="477441" cy="388538"/>
          </a:xfrm>
          <a:prstGeom prst="rect">
            <a:avLst/>
          </a:prstGeom>
        </p:spPr>
      </p:pic>
      <p:sp>
        <p:nvSpPr>
          <p:cNvPr id="405" name="TextBox 404">
            <a:extLst>
              <a:ext uri="{FF2B5EF4-FFF2-40B4-BE49-F238E27FC236}">
                <a16:creationId xmlns:a16="http://schemas.microsoft.com/office/drawing/2014/main" id="{F4A3E031-B76D-D04F-8233-8F8B5D2D3BA2}"/>
              </a:ext>
            </a:extLst>
          </p:cNvPr>
          <p:cNvSpPr txBox="1"/>
          <p:nvPr/>
        </p:nvSpPr>
        <p:spPr>
          <a:xfrm>
            <a:off x="2963291" y="12778731"/>
            <a:ext cx="7705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Leadership opportunities through school council</a:t>
            </a:r>
            <a:endParaRPr lang="en-US" sz="800" dirty="0"/>
          </a:p>
        </p:txBody>
      </p:sp>
      <p:cxnSp>
        <p:nvCxnSpPr>
          <p:cNvPr id="406" name="Straight Connector 405">
            <a:extLst>
              <a:ext uri="{FF2B5EF4-FFF2-40B4-BE49-F238E27FC236}">
                <a16:creationId xmlns:a16="http://schemas.microsoft.com/office/drawing/2014/main" id="{E64338C0-E09F-E84D-91F2-CB8BB2D36010}"/>
              </a:ext>
            </a:extLst>
          </p:cNvPr>
          <p:cNvCxnSpPr>
            <a:cxnSpLocks/>
          </p:cNvCxnSpPr>
          <p:nvPr/>
        </p:nvCxnSpPr>
        <p:spPr>
          <a:xfrm>
            <a:off x="5744285" y="12991826"/>
            <a:ext cx="0" cy="621396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8" name="TextBox 407">
            <a:extLst>
              <a:ext uri="{FF2B5EF4-FFF2-40B4-BE49-F238E27FC236}">
                <a16:creationId xmlns:a16="http://schemas.microsoft.com/office/drawing/2014/main" id="{1C808248-160E-3F45-9CA0-98B565E09F9D}"/>
              </a:ext>
            </a:extLst>
          </p:cNvPr>
          <p:cNvSpPr txBox="1"/>
          <p:nvPr/>
        </p:nvSpPr>
        <p:spPr>
          <a:xfrm>
            <a:off x="8037671" y="14021699"/>
            <a:ext cx="76342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Explore extra-curricular interests &amp; opportunities </a:t>
            </a:r>
            <a:endParaRPr lang="en-US" sz="800" dirty="0"/>
          </a:p>
        </p:txBody>
      </p:sp>
      <p:pic>
        <p:nvPicPr>
          <p:cNvPr id="409" name="Picture 408" descr="Screenshot 2020-01-19 at 12.00.36.png"/>
          <p:cNvPicPr>
            <a:picLocks noChangeAspect="1"/>
          </p:cNvPicPr>
          <p:nvPr/>
        </p:nvPicPr>
        <p:blipFill>
          <a:blip r:embed="rId6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5200" y="11831814"/>
            <a:ext cx="381000" cy="379236"/>
          </a:xfrm>
          <a:prstGeom prst="rect">
            <a:avLst/>
          </a:prstGeom>
        </p:spPr>
      </p:pic>
      <p:cxnSp>
        <p:nvCxnSpPr>
          <p:cNvPr id="410" name="Straight Connector 409">
            <a:extLst>
              <a:ext uri="{FF2B5EF4-FFF2-40B4-BE49-F238E27FC236}">
                <a16:creationId xmlns:a16="http://schemas.microsoft.com/office/drawing/2014/main" id="{C78E72D1-A4E0-D94A-AD26-756C6F30DB76}"/>
              </a:ext>
            </a:extLst>
          </p:cNvPr>
          <p:cNvCxnSpPr>
            <a:cxnSpLocks/>
          </p:cNvCxnSpPr>
          <p:nvPr/>
        </p:nvCxnSpPr>
        <p:spPr>
          <a:xfrm>
            <a:off x="7579942" y="10731230"/>
            <a:ext cx="0" cy="736259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8" name="Picture 257" descr="Screenshot 2020-01-19 at 13.07.39.png"/>
          <p:cNvPicPr>
            <a:picLocks noChangeAspect="1"/>
          </p:cNvPicPr>
          <p:nvPr/>
        </p:nvPicPr>
        <p:blipFill>
          <a:blip r:embed="rId6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230" y="11511746"/>
            <a:ext cx="419100" cy="526786"/>
          </a:xfrm>
          <a:prstGeom prst="rect">
            <a:avLst/>
          </a:prstGeom>
        </p:spPr>
      </p:pic>
      <p:pic>
        <p:nvPicPr>
          <p:cNvPr id="416" name="Picture 415" descr="Screenshot 2020-01-19 at 12.00.36.png"/>
          <p:cNvPicPr>
            <a:picLocks noChangeAspect="1"/>
          </p:cNvPicPr>
          <p:nvPr/>
        </p:nvPicPr>
        <p:blipFill>
          <a:blip r:embed="rId6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" y="11031714"/>
            <a:ext cx="381000" cy="379236"/>
          </a:xfrm>
          <a:prstGeom prst="rect">
            <a:avLst/>
          </a:prstGeom>
        </p:spPr>
      </p:pic>
      <p:sp>
        <p:nvSpPr>
          <p:cNvPr id="417" name="TextBox 416">
            <a:extLst>
              <a:ext uri="{FF2B5EF4-FFF2-40B4-BE49-F238E27FC236}">
                <a16:creationId xmlns:a16="http://schemas.microsoft.com/office/drawing/2014/main" id="{37BAA169-52B6-9142-8A72-B97712910643}"/>
              </a:ext>
            </a:extLst>
          </p:cNvPr>
          <p:cNvSpPr txBox="1"/>
          <p:nvPr/>
        </p:nvSpPr>
        <p:spPr>
          <a:xfrm>
            <a:off x="7594317" y="8577541"/>
            <a:ext cx="5965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Meet the employer workshop</a:t>
            </a:r>
            <a:endParaRPr lang="en-US" sz="800" dirty="0"/>
          </a:p>
        </p:txBody>
      </p:sp>
      <p:sp>
        <p:nvSpPr>
          <p:cNvPr id="424" name="TextBox 423">
            <a:extLst>
              <a:ext uri="{FF2B5EF4-FFF2-40B4-BE49-F238E27FC236}">
                <a16:creationId xmlns:a16="http://schemas.microsoft.com/office/drawing/2014/main" id="{39D9D989-3FE8-3A48-A3DA-4F44494D3A3A}"/>
              </a:ext>
            </a:extLst>
          </p:cNvPr>
          <p:cNvSpPr txBox="1"/>
          <p:nvPr/>
        </p:nvSpPr>
        <p:spPr>
          <a:xfrm>
            <a:off x="201507" y="9552077"/>
            <a:ext cx="896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Revisit post 16 &amp; 18 options - PHSE</a:t>
            </a:r>
            <a:endParaRPr lang="en-US" sz="800" dirty="0"/>
          </a:p>
        </p:txBody>
      </p:sp>
      <p:sp>
        <p:nvSpPr>
          <p:cNvPr id="425" name="TextBox 424">
            <a:extLst>
              <a:ext uri="{FF2B5EF4-FFF2-40B4-BE49-F238E27FC236}">
                <a16:creationId xmlns:a16="http://schemas.microsoft.com/office/drawing/2014/main" id="{39D9D989-3FE8-3A48-A3DA-4F44494D3A3A}"/>
              </a:ext>
            </a:extLst>
          </p:cNvPr>
          <p:cNvSpPr txBox="1"/>
          <p:nvPr/>
        </p:nvSpPr>
        <p:spPr>
          <a:xfrm>
            <a:off x="1801707" y="8231277"/>
            <a:ext cx="896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Learn more about finance &amp; engage with enterprise activities</a:t>
            </a:r>
            <a:endParaRPr lang="en-US" sz="800" dirty="0"/>
          </a:p>
        </p:txBody>
      </p:sp>
      <p:pic>
        <p:nvPicPr>
          <p:cNvPr id="266" name="Picture 265" descr="Screenshot 2020-01-19 at 13.17.23.png"/>
          <p:cNvPicPr>
            <a:picLocks noChangeAspect="1"/>
          </p:cNvPicPr>
          <p:nvPr/>
        </p:nvPicPr>
        <p:blipFill>
          <a:blip r:embed="rId6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3492" y="8417526"/>
            <a:ext cx="486673" cy="478823"/>
          </a:xfrm>
          <a:prstGeom prst="rect">
            <a:avLst/>
          </a:prstGeom>
        </p:spPr>
      </p:pic>
      <p:sp>
        <p:nvSpPr>
          <p:cNvPr id="428" name="TextBox 427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3091381" y="9627393"/>
            <a:ext cx="11077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Employability skills careers lesson</a:t>
            </a:r>
            <a:endParaRPr lang="en-US" sz="800" dirty="0"/>
          </a:p>
        </p:txBody>
      </p:sp>
      <p:pic>
        <p:nvPicPr>
          <p:cNvPr id="432" name="Picture 431">
            <a:extLst>
              <a:ext uri="{FF2B5EF4-FFF2-40B4-BE49-F238E27FC236}">
                <a16:creationId xmlns:a16="http://schemas.microsoft.com/office/drawing/2014/main" id="{5818B27F-83A9-4B46-87D5-76DD472764F0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54842" y="7770737"/>
            <a:ext cx="339905" cy="448675"/>
          </a:xfrm>
          <a:prstGeom prst="rect">
            <a:avLst/>
          </a:prstGeom>
        </p:spPr>
      </p:pic>
      <p:sp>
        <p:nvSpPr>
          <p:cNvPr id="433" name="TextBox 432">
            <a:extLst>
              <a:ext uri="{FF2B5EF4-FFF2-40B4-BE49-F238E27FC236}">
                <a16:creationId xmlns:a16="http://schemas.microsoft.com/office/drawing/2014/main" id="{0CE17081-0482-1C44-A676-5D527919B406}"/>
              </a:ext>
            </a:extLst>
          </p:cNvPr>
          <p:cNvSpPr txBox="1"/>
          <p:nvPr/>
        </p:nvSpPr>
        <p:spPr>
          <a:xfrm>
            <a:off x="8907463" y="8197346"/>
            <a:ext cx="6746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Sign up for the Duke of Edinburgh award</a:t>
            </a:r>
          </a:p>
        </p:txBody>
      </p:sp>
      <p:sp>
        <p:nvSpPr>
          <p:cNvPr id="434" name="TextBox 433">
            <a:extLst>
              <a:ext uri="{FF2B5EF4-FFF2-40B4-BE49-F238E27FC236}">
                <a16:creationId xmlns:a16="http://schemas.microsoft.com/office/drawing/2014/main" id="{F74F6976-AC01-9E47-A6A2-E3BA75810F25}"/>
              </a:ext>
            </a:extLst>
          </p:cNvPr>
          <p:cNvSpPr txBox="1"/>
          <p:nvPr/>
        </p:nvSpPr>
        <p:spPr>
          <a:xfrm>
            <a:off x="7048628" y="9609056"/>
            <a:ext cx="7237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Vulnerable students 1x1 careers guidance – career connect</a:t>
            </a:r>
            <a:endParaRPr lang="en-US" sz="800" dirty="0"/>
          </a:p>
        </p:txBody>
      </p:sp>
      <p:sp>
        <p:nvSpPr>
          <p:cNvPr id="441" name="TextBox 440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8705432" y="11077047"/>
            <a:ext cx="899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Hear employers speak in assembly</a:t>
            </a:r>
            <a:endParaRPr lang="en-US" sz="800" dirty="0"/>
          </a:p>
        </p:txBody>
      </p:sp>
      <p:pic>
        <p:nvPicPr>
          <p:cNvPr id="442" name="Picture 441" descr="Screenshot 2020-01-19 at 12.00.36.png"/>
          <p:cNvPicPr>
            <a:picLocks noChangeAspect="1"/>
          </p:cNvPicPr>
          <p:nvPr/>
        </p:nvPicPr>
        <p:blipFill>
          <a:blip r:embed="rId6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1654" y="10692825"/>
            <a:ext cx="381000" cy="379236"/>
          </a:xfrm>
          <a:prstGeom prst="rect">
            <a:avLst/>
          </a:prstGeom>
        </p:spPr>
      </p:pic>
      <p:pic>
        <p:nvPicPr>
          <p:cNvPr id="443" name="Picture 442" descr="Screenshot 2020-01-19 at 12.00.36.png"/>
          <p:cNvPicPr>
            <a:picLocks noChangeAspect="1"/>
          </p:cNvPicPr>
          <p:nvPr/>
        </p:nvPicPr>
        <p:blipFill>
          <a:blip r:embed="rId6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3400" y="5888214"/>
            <a:ext cx="381000" cy="379236"/>
          </a:xfrm>
          <a:prstGeom prst="rect">
            <a:avLst/>
          </a:prstGeom>
        </p:spPr>
      </p:pic>
      <p:pic>
        <p:nvPicPr>
          <p:cNvPr id="280" name="Picture 279" descr="man-in-a-party-dancing-with-people.png"/>
          <p:cNvPicPr>
            <a:picLocks noChangeAspect="1"/>
          </p:cNvPicPr>
          <p:nvPr/>
        </p:nvPicPr>
        <p:blipFill>
          <a:blip r:embed="rId6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254" y="5633306"/>
            <a:ext cx="416153" cy="416153"/>
          </a:xfrm>
          <a:prstGeom prst="rect">
            <a:avLst/>
          </a:prstGeom>
        </p:spPr>
      </p:pic>
      <p:pic>
        <p:nvPicPr>
          <p:cNvPr id="444" name="Picture 443">
            <a:extLst>
              <a:ext uri="{FF2B5EF4-FFF2-40B4-BE49-F238E27FC236}">
                <a16:creationId xmlns:a16="http://schemas.microsoft.com/office/drawing/2014/main" id="{203C0F8E-6570-C148-8389-8ED865CE7F2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600" y="5867758"/>
            <a:ext cx="595600" cy="595600"/>
          </a:xfrm>
          <a:prstGeom prst="rect">
            <a:avLst/>
          </a:prstGeom>
        </p:spPr>
      </p:pic>
      <p:cxnSp>
        <p:nvCxnSpPr>
          <p:cNvPr id="448" name="Straight Connector 447">
            <a:extLst>
              <a:ext uri="{FF2B5EF4-FFF2-40B4-BE49-F238E27FC236}">
                <a16:creationId xmlns:a16="http://schemas.microsoft.com/office/drawing/2014/main" id="{C3F4B10E-3327-F44F-91B8-8FA1DBDE34BB}"/>
              </a:ext>
            </a:extLst>
          </p:cNvPr>
          <p:cNvCxnSpPr>
            <a:cxnSpLocks/>
          </p:cNvCxnSpPr>
          <p:nvPr/>
        </p:nvCxnSpPr>
        <p:spPr>
          <a:xfrm flipH="1">
            <a:off x="4304997" y="6699250"/>
            <a:ext cx="6653" cy="435393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8" name="TextBox 267">
            <a:extLst>
              <a:ext uri="{FF2B5EF4-FFF2-40B4-BE49-F238E27FC236}">
                <a16:creationId xmlns:a16="http://schemas.microsoft.com/office/drawing/2014/main" id="{E90B3515-1C04-3B48-87C3-F7D5DF41125F}"/>
              </a:ext>
            </a:extLst>
          </p:cNvPr>
          <p:cNvSpPr txBox="1"/>
          <p:nvPr/>
        </p:nvSpPr>
        <p:spPr>
          <a:xfrm>
            <a:off x="2894037" y="6045391"/>
            <a:ext cx="791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Firm up your post 16 </a:t>
            </a:r>
            <a:r>
              <a:rPr lang="en-US" sz="800" dirty="0" smtClean="0"/>
              <a:t>pathway</a:t>
            </a:r>
            <a:endParaRPr lang="en-US" sz="800" dirty="0"/>
          </a:p>
        </p:txBody>
      </p:sp>
      <p:sp>
        <p:nvSpPr>
          <p:cNvPr id="449" name="TextBox 448">
            <a:extLst>
              <a:ext uri="{FF2B5EF4-FFF2-40B4-BE49-F238E27FC236}">
                <a16:creationId xmlns:a16="http://schemas.microsoft.com/office/drawing/2014/main" id="{F74F6976-AC01-9E47-A6A2-E3BA75810F25}"/>
              </a:ext>
            </a:extLst>
          </p:cNvPr>
          <p:cNvSpPr txBox="1"/>
          <p:nvPr/>
        </p:nvSpPr>
        <p:spPr>
          <a:xfrm>
            <a:off x="4915028" y="6307056"/>
            <a:ext cx="83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1-2-1 Guidance meeting with career connect</a:t>
            </a:r>
            <a:endParaRPr lang="en-US" sz="800" dirty="0"/>
          </a:p>
        </p:txBody>
      </p:sp>
      <p:pic>
        <p:nvPicPr>
          <p:cNvPr id="451" name="Picture 450">
            <a:extLst>
              <a:ext uri="{FF2B5EF4-FFF2-40B4-BE49-F238E27FC236}">
                <a16:creationId xmlns:a16="http://schemas.microsoft.com/office/drawing/2014/main" id="{203C0F8E-6570-C148-8389-8ED865CE7F2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420" y="6439127"/>
            <a:ext cx="595600" cy="595600"/>
          </a:xfrm>
          <a:prstGeom prst="rect">
            <a:avLst/>
          </a:prstGeom>
        </p:spPr>
      </p:pic>
      <p:pic>
        <p:nvPicPr>
          <p:cNvPr id="453" name="Picture 452">
            <a:extLst>
              <a:ext uri="{FF2B5EF4-FFF2-40B4-BE49-F238E27FC236}">
                <a16:creationId xmlns:a16="http://schemas.microsoft.com/office/drawing/2014/main" id="{A70DF6DD-98C1-EA4C-B862-FC6B18ECF60C}"/>
              </a:ext>
            </a:extLst>
          </p:cNvPr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1342" y="4081202"/>
            <a:ext cx="780016" cy="620391"/>
          </a:xfrm>
          <a:prstGeom prst="rect">
            <a:avLst/>
          </a:prstGeom>
        </p:spPr>
      </p:pic>
      <p:pic>
        <p:nvPicPr>
          <p:cNvPr id="454" name="Picture 453">
            <a:extLst>
              <a:ext uri="{FF2B5EF4-FFF2-40B4-BE49-F238E27FC236}">
                <a16:creationId xmlns:a16="http://schemas.microsoft.com/office/drawing/2014/main" id="{A70DF6DD-98C1-EA4C-B862-FC6B18ECF60C}"/>
              </a:ext>
            </a:extLst>
          </p:cNvPr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194" y="7323936"/>
            <a:ext cx="780016" cy="620391"/>
          </a:xfrm>
          <a:prstGeom prst="rect">
            <a:avLst/>
          </a:prstGeom>
        </p:spPr>
      </p:pic>
      <p:pic>
        <p:nvPicPr>
          <p:cNvPr id="455" name="Picture 454">
            <a:extLst>
              <a:ext uri="{FF2B5EF4-FFF2-40B4-BE49-F238E27FC236}">
                <a16:creationId xmlns:a16="http://schemas.microsoft.com/office/drawing/2014/main" id="{8E9BBE86-6263-1F46-B494-694142D94345}"/>
              </a:ext>
            </a:extLst>
          </p:cNvPr>
          <p:cNvPicPr>
            <a:picLocks noChangeAspect="1"/>
          </p:cNvPicPr>
          <p:nvPr/>
        </p:nvPicPr>
        <p:blipFill>
          <a:blip r:embed="rId5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7394" y="3740786"/>
            <a:ext cx="653482" cy="193752"/>
          </a:xfrm>
          <a:prstGeom prst="rect">
            <a:avLst/>
          </a:prstGeom>
        </p:spPr>
      </p:pic>
      <p:pic>
        <p:nvPicPr>
          <p:cNvPr id="456" name="Picture 455">
            <a:extLst>
              <a:ext uri="{FF2B5EF4-FFF2-40B4-BE49-F238E27FC236}">
                <a16:creationId xmlns:a16="http://schemas.microsoft.com/office/drawing/2014/main" id="{203C0F8E-6570-C148-8389-8ED865CE7F2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3600" y="4051658"/>
            <a:ext cx="595600" cy="595600"/>
          </a:xfrm>
          <a:prstGeom prst="rect">
            <a:avLst/>
          </a:prstGeom>
        </p:spPr>
      </p:pic>
      <p:pic>
        <p:nvPicPr>
          <p:cNvPr id="457" name="Picture 456" descr="images-2.png"/>
          <p:cNvPicPr>
            <a:picLocks noChangeAspect="1"/>
          </p:cNvPicPr>
          <p:nvPr/>
        </p:nvPicPr>
        <p:blipFill>
          <a:blip r:embed="rId6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7905" y="5350934"/>
            <a:ext cx="1020704" cy="533400"/>
          </a:xfrm>
          <a:prstGeom prst="rect">
            <a:avLst/>
          </a:prstGeom>
        </p:spPr>
      </p:pic>
      <p:pic>
        <p:nvPicPr>
          <p:cNvPr id="465" name="Picture 464">
            <a:extLst>
              <a:ext uri="{FF2B5EF4-FFF2-40B4-BE49-F238E27FC236}">
                <a16:creationId xmlns:a16="http://schemas.microsoft.com/office/drawing/2014/main" id="{203C0F8E-6570-C148-8389-8ED865CE7F2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9182" y="12904168"/>
            <a:ext cx="366918" cy="366918"/>
          </a:xfrm>
          <a:prstGeom prst="rect">
            <a:avLst/>
          </a:prstGeom>
        </p:spPr>
      </p:pic>
      <p:sp>
        <p:nvSpPr>
          <p:cNvPr id="466" name="TextBox 465">
            <a:extLst>
              <a:ext uri="{FF2B5EF4-FFF2-40B4-BE49-F238E27FC236}">
                <a16:creationId xmlns:a16="http://schemas.microsoft.com/office/drawing/2014/main" id="{3E70A4B5-DD50-C041-B459-7F9D75C9A977}"/>
              </a:ext>
            </a:extLst>
          </p:cNvPr>
          <p:cNvSpPr txBox="1"/>
          <p:nvPr/>
        </p:nvSpPr>
        <p:spPr>
          <a:xfrm>
            <a:off x="3955694" y="5376045"/>
            <a:ext cx="1107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Apply </a:t>
            </a:r>
            <a:r>
              <a:rPr lang="en-US" sz="800" dirty="0" smtClean="0"/>
              <a:t>for Head Girl &amp; House Officials positions</a:t>
            </a:r>
            <a:endParaRPr lang="en-US" sz="800" dirty="0"/>
          </a:p>
        </p:txBody>
      </p:sp>
      <p:sp>
        <p:nvSpPr>
          <p:cNvPr id="257" name="TextBox 256">
            <a:extLst>
              <a:ext uri="{FF2B5EF4-FFF2-40B4-BE49-F238E27FC236}">
                <a16:creationId xmlns:a16="http://schemas.microsoft.com/office/drawing/2014/main" id="{7131954F-2F38-FA41-8987-AEA3D621F5F2}"/>
              </a:ext>
            </a:extLst>
          </p:cNvPr>
          <p:cNvSpPr txBox="1"/>
          <p:nvPr/>
        </p:nvSpPr>
        <p:spPr>
          <a:xfrm>
            <a:off x="5754445" y="6369269"/>
            <a:ext cx="791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Revise for and sit your Y11 mock exams.</a:t>
            </a:r>
          </a:p>
        </p:txBody>
      </p:sp>
      <p:pic>
        <p:nvPicPr>
          <p:cNvPr id="473" name="Picture 472" descr="Screenshot 2020-01-19 at 12.00.36.png"/>
          <p:cNvPicPr>
            <a:picLocks noChangeAspect="1"/>
          </p:cNvPicPr>
          <p:nvPr/>
        </p:nvPicPr>
        <p:blipFill>
          <a:blip r:embed="rId6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7000" y="1862314"/>
            <a:ext cx="381000" cy="379236"/>
          </a:xfrm>
          <a:prstGeom prst="rect">
            <a:avLst/>
          </a:prstGeom>
        </p:spPr>
      </p:pic>
      <p:sp>
        <p:nvSpPr>
          <p:cNvPr id="478" name="TextBox 477">
            <a:extLst>
              <a:ext uri="{FF2B5EF4-FFF2-40B4-BE49-F238E27FC236}">
                <a16:creationId xmlns:a16="http://schemas.microsoft.com/office/drawing/2014/main" id="{CAC3D877-777B-924E-876D-AD7443C3A187}"/>
              </a:ext>
            </a:extLst>
          </p:cNvPr>
          <p:cNvSpPr txBox="1"/>
          <p:nvPr/>
        </p:nvSpPr>
        <p:spPr>
          <a:xfrm>
            <a:off x="8770994" y="5367909"/>
            <a:ext cx="70320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Enrichment </a:t>
            </a:r>
            <a:r>
              <a:rPr lang="en-US" sz="800" dirty="0" err="1" smtClean="0"/>
              <a:t>Programme</a:t>
            </a:r>
            <a:r>
              <a:rPr lang="en-US" sz="800" dirty="0" smtClean="0"/>
              <a:t> &amp; EPQ project</a:t>
            </a:r>
            <a:endParaRPr lang="en-US" sz="800" dirty="0"/>
          </a:p>
        </p:txBody>
      </p:sp>
      <p:cxnSp>
        <p:nvCxnSpPr>
          <p:cNvPr id="479" name="Straight Connector 478">
            <a:extLst>
              <a:ext uri="{FF2B5EF4-FFF2-40B4-BE49-F238E27FC236}">
                <a16:creationId xmlns:a16="http://schemas.microsoft.com/office/drawing/2014/main" id="{4A004A65-F6C5-4141-8C1F-EA48F18945B6}"/>
              </a:ext>
            </a:extLst>
          </p:cNvPr>
          <p:cNvCxnSpPr>
            <a:cxnSpLocks/>
          </p:cNvCxnSpPr>
          <p:nvPr/>
        </p:nvCxnSpPr>
        <p:spPr>
          <a:xfrm flipV="1">
            <a:off x="6041000" y="2806208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1" name="TextBox 480"/>
          <p:cNvSpPr txBox="1"/>
          <p:nvPr/>
        </p:nvSpPr>
        <p:spPr>
          <a:xfrm>
            <a:off x="5189502" y="78964"/>
            <a:ext cx="4229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PREPARING FOR THE FUTURE@</a:t>
            </a:r>
          </a:p>
          <a:p>
            <a:endParaRPr lang="en-US" sz="2400" b="1" dirty="0"/>
          </a:p>
        </p:txBody>
      </p:sp>
      <p:sp>
        <p:nvSpPr>
          <p:cNvPr id="483" name="Rectangle 482"/>
          <p:cNvSpPr/>
          <p:nvPr/>
        </p:nvSpPr>
        <p:spPr>
          <a:xfrm>
            <a:off x="258639" y="17227617"/>
            <a:ext cx="8102342" cy="423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 smtClean="0"/>
              <a:t>“Where girls learn without limits”</a:t>
            </a:r>
            <a:endParaRPr lang="en-US" i="1" dirty="0">
              <a:solidFill>
                <a:srgbClr val="E0B909"/>
              </a:solidFill>
            </a:endParaRPr>
          </a:p>
        </p:txBody>
      </p:sp>
      <p:pic>
        <p:nvPicPr>
          <p:cNvPr id="485" name="Picture 484" descr="business-and-finance.png"/>
          <p:cNvPicPr>
            <a:picLocks noChangeAspect="1"/>
          </p:cNvPicPr>
          <p:nvPr/>
        </p:nvPicPr>
        <p:blipFill>
          <a:blip r:embed="rId6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3505" y="14545733"/>
            <a:ext cx="365760" cy="355600"/>
          </a:xfrm>
          <a:prstGeom prst="rect">
            <a:avLst/>
          </a:prstGeom>
        </p:spPr>
      </p:pic>
      <p:pic>
        <p:nvPicPr>
          <p:cNvPr id="486" name="Picture 485" descr="clef.png"/>
          <p:cNvPicPr>
            <a:picLocks noChangeAspect="1"/>
          </p:cNvPicPr>
          <p:nvPr/>
        </p:nvPicPr>
        <p:blipFill>
          <a:blip r:embed="rId7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83561" y="13841307"/>
            <a:ext cx="501227" cy="501227"/>
          </a:xfrm>
          <a:prstGeom prst="rect">
            <a:avLst/>
          </a:prstGeom>
        </p:spPr>
      </p:pic>
      <p:pic>
        <p:nvPicPr>
          <p:cNvPr id="487" name="Picture 486" descr="ecology.png"/>
          <p:cNvPicPr>
            <a:picLocks noChangeAspect="1"/>
          </p:cNvPicPr>
          <p:nvPr/>
        </p:nvPicPr>
        <p:blipFill>
          <a:blip r:embed="rId7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3706" y="13889565"/>
            <a:ext cx="450427" cy="450427"/>
          </a:xfrm>
          <a:prstGeom prst="rect">
            <a:avLst/>
          </a:prstGeom>
        </p:spPr>
      </p:pic>
      <p:pic>
        <p:nvPicPr>
          <p:cNvPr id="492" name="Picture 491" descr="target.png"/>
          <p:cNvPicPr>
            <a:picLocks noChangeAspect="1"/>
          </p:cNvPicPr>
          <p:nvPr/>
        </p:nvPicPr>
        <p:blipFill>
          <a:blip r:embed="rId7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5438" y="6099670"/>
            <a:ext cx="267172" cy="229361"/>
          </a:xfrm>
          <a:prstGeom prst="rect">
            <a:avLst/>
          </a:prstGeom>
        </p:spPr>
      </p:pic>
      <p:pic>
        <p:nvPicPr>
          <p:cNvPr id="493" name="Picture 492" descr="monitor.png"/>
          <p:cNvPicPr>
            <a:picLocks noChangeAspect="1"/>
          </p:cNvPicPr>
          <p:nvPr/>
        </p:nvPicPr>
        <p:blipFill>
          <a:blip r:embed="rId7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7344" y="10133193"/>
            <a:ext cx="406423" cy="406423"/>
          </a:xfrm>
          <a:prstGeom prst="rect">
            <a:avLst/>
          </a:prstGeom>
        </p:spPr>
      </p:pic>
      <p:cxnSp>
        <p:nvCxnSpPr>
          <p:cNvPr id="494" name="Straight Connector 493">
            <a:extLst>
              <a:ext uri="{FF2B5EF4-FFF2-40B4-BE49-F238E27FC236}">
                <a16:creationId xmlns:a16="http://schemas.microsoft.com/office/drawing/2014/main" id="{895B5FA7-9B7D-C740-BDC1-BABF9852E3CD}"/>
              </a:ext>
            </a:extLst>
          </p:cNvPr>
          <p:cNvCxnSpPr>
            <a:cxnSpLocks/>
          </p:cNvCxnSpPr>
          <p:nvPr/>
        </p:nvCxnSpPr>
        <p:spPr>
          <a:xfrm flipH="1">
            <a:off x="8653673" y="4611572"/>
            <a:ext cx="378756" cy="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5" name="Picture 494" descr="sports-and-competition.png"/>
          <p:cNvPicPr>
            <a:picLocks noChangeAspect="1"/>
          </p:cNvPicPr>
          <p:nvPr/>
        </p:nvPicPr>
        <p:blipFill>
          <a:blip r:embed="rId7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8943" y="14382213"/>
            <a:ext cx="429858" cy="429858"/>
          </a:xfrm>
          <a:prstGeom prst="rect">
            <a:avLst/>
          </a:prstGeom>
        </p:spPr>
      </p:pic>
      <p:sp>
        <p:nvSpPr>
          <p:cNvPr id="499" name="TextBox 498">
            <a:extLst>
              <a:ext uri="{FF2B5EF4-FFF2-40B4-BE49-F238E27FC236}">
                <a16:creationId xmlns:a16="http://schemas.microsoft.com/office/drawing/2014/main" id="{7F2E605C-B42B-B247-8DE7-CA528C284E1E}"/>
              </a:ext>
            </a:extLst>
          </p:cNvPr>
          <p:cNvSpPr txBox="1"/>
          <p:nvPr/>
        </p:nvSpPr>
        <p:spPr>
          <a:xfrm>
            <a:off x="6718571" y="14061329"/>
            <a:ext cx="831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 smtClean="0"/>
              <a:t>Developing communication skills - PHSE</a:t>
            </a:r>
            <a:endParaRPr lang="en-US" sz="800" dirty="0"/>
          </a:p>
        </p:txBody>
      </p:sp>
      <p:sp>
        <p:nvSpPr>
          <p:cNvPr id="503" name="TextBox 502">
            <a:extLst>
              <a:ext uri="{FF2B5EF4-FFF2-40B4-BE49-F238E27FC236}">
                <a16:creationId xmlns:a16="http://schemas.microsoft.com/office/drawing/2014/main" id="{7F2E605C-B42B-B247-8DE7-CA528C284E1E}"/>
              </a:ext>
            </a:extLst>
          </p:cNvPr>
          <p:cNvSpPr txBox="1"/>
          <p:nvPr/>
        </p:nvSpPr>
        <p:spPr>
          <a:xfrm>
            <a:off x="6370669" y="11794734"/>
            <a:ext cx="743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 smtClean="0"/>
              <a:t>STEP On programme in Form time</a:t>
            </a:r>
            <a:endParaRPr lang="en-US" sz="800" dirty="0"/>
          </a:p>
        </p:txBody>
      </p:sp>
      <p:pic>
        <p:nvPicPr>
          <p:cNvPr id="504" name="Picture 503" descr="promotion.png"/>
          <p:cNvPicPr>
            <a:picLocks noChangeAspect="1"/>
          </p:cNvPicPr>
          <p:nvPr/>
        </p:nvPicPr>
        <p:blipFill>
          <a:blip r:embed="rId7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5199" y="11861800"/>
            <a:ext cx="393699" cy="393699"/>
          </a:xfrm>
          <a:prstGeom prst="rect">
            <a:avLst/>
          </a:prstGeom>
        </p:spPr>
      </p:pic>
      <p:cxnSp>
        <p:nvCxnSpPr>
          <p:cNvPr id="508" name="Straight Connector 507">
            <a:extLst>
              <a:ext uri="{FF2B5EF4-FFF2-40B4-BE49-F238E27FC236}">
                <a16:creationId xmlns:a16="http://schemas.microsoft.com/office/drawing/2014/main" id="{80EDB21F-49F2-8A48-A076-3C80C1768E5C}"/>
              </a:ext>
            </a:extLst>
          </p:cNvPr>
          <p:cNvCxnSpPr>
            <a:cxnSpLocks/>
          </p:cNvCxnSpPr>
          <p:nvPr/>
        </p:nvCxnSpPr>
        <p:spPr>
          <a:xfrm flipV="1">
            <a:off x="6421226" y="11481913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9" name="TextBox 508">
            <a:extLst>
              <a:ext uri="{FF2B5EF4-FFF2-40B4-BE49-F238E27FC236}">
                <a16:creationId xmlns:a16="http://schemas.microsoft.com/office/drawing/2014/main" id="{7F2E605C-B42B-B247-8DE7-CA528C284E1E}"/>
              </a:ext>
            </a:extLst>
          </p:cNvPr>
          <p:cNvSpPr txBox="1"/>
          <p:nvPr/>
        </p:nvSpPr>
        <p:spPr>
          <a:xfrm>
            <a:off x="2535269" y="10029434"/>
            <a:ext cx="832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 smtClean="0"/>
              <a:t>STEP ahead programme in Form time</a:t>
            </a:r>
            <a:endParaRPr lang="en-US" sz="800" dirty="0"/>
          </a:p>
        </p:txBody>
      </p:sp>
      <p:pic>
        <p:nvPicPr>
          <p:cNvPr id="510" name="Picture 509" descr="promotion.png"/>
          <p:cNvPicPr>
            <a:picLocks noChangeAspect="1"/>
          </p:cNvPicPr>
          <p:nvPr/>
        </p:nvPicPr>
        <p:blipFill>
          <a:blip r:embed="rId7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7049" y="9671166"/>
            <a:ext cx="393699" cy="393699"/>
          </a:xfrm>
          <a:prstGeom prst="rect">
            <a:avLst/>
          </a:prstGeom>
        </p:spPr>
      </p:pic>
      <p:cxnSp>
        <p:nvCxnSpPr>
          <p:cNvPr id="511" name="Straight Connector 510">
            <a:extLst>
              <a:ext uri="{FF2B5EF4-FFF2-40B4-BE49-F238E27FC236}">
                <a16:creationId xmlns:a16="http://schemas.microsoft.com/office/drawing/2014/main" id="{1EADCC58-485B-1B45-9F99-708EBAE3C65F}"/>
              </a:ext>
            </a:extLst>
          </p:cNvPr>
          <p:cNvCxnSpPr>
            <a:cxnSpLocks/>
          </p:cNvCxnSpPr>
          <p:nvPr/>
        </p:nvCxnSpPr>
        <p:spPr>
          <a:xfrm flipV="1">
            <a:off x="2758464" y="9366597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" name="Straight Connector 511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V="1">
            <a:off x="5965657" y="9305772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3" name="TextBox 512">
            <a:extLst>
              <a:ext uri="{FF2B5EF4-FFF2-40B4-BE49-F238E27FC236}">
                <a16:creationId xmlns:a16="http://schemas.microsoft.com/office/drawing/2014/main" id="{7F2E605C-B42B-B247-8DE7-CA528C284E1E}"/>
              </a:ext>
            </a:extLst>
          </p:cNvPr>
          <p:cNvSpPr txBox="1"/>
          <p:nvPr/>
        </p:nvSpPr>
        <p:spPr>
          <a:xfrm>
            <a:off x="5590935" y="8577541"/>
            <a:ext cx="776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 smtClean="0"/>
              <a:t>STEP forward programme  form time </a:t>
            </a:r>
            <a:endParaRPr lang="en-US" sz="800" dirty="0"/>
          </a:p>
        </p:txBody>
      </p:sp>
      <p:pic>
        <p:nvPicPr>
          <p:cNvPr id="514" name="Picture 513" descr="promotion.png"/>
          <p:cNvPicPr>
            <a:picLocks noChangeAspect="1"/>
          </p:cNvPicPr>
          <p:nvPr/>
        </p:nvPicPr>
        <p:blipFill>
          <a:blip r:embed="rId7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9981" y="8230199"/>
            <a:ext cx="393699" cy="393699"/>
          </a:xfrm>
          <a:prstGeom prst="rect">
            <a:avLst/>
          </a:prstGeom>
        </p:spPr>
      </p:pic>
      <p:sp>
        <p:nvSpPr>
          <p:cNvPr id="515" name="TextBox 514">
            <a:extLst>
              <a:ext uri="{FF2B5EF4-FFF2-40B4-BE49-F238E27FC236}">
                <a16:creationId xmlns:a16="http://schemas.microsoft.com/office/drawing/2014/main" id="{7F2E605C-B42B-B247-8DE7-CA528C284E1E}"/>
              </a:ext>
            </a:extLst>
          </p:cNvPr>
          <p:cNvSpPr txBox="1"/>
          <p:nvPr/>
        </p:nvSpPr>
        <p:spPr>
          <a:xfrm>
            <a:off x="2852575" y="7829268"/>
            <a:ext cx="1216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 </a:t>
            </a:r>
            <a:r>
              <a:rPr lang="en-US" sz="800" dirty="0" smtClean="0"/>
              <a:t>STEP into the future </a:t>
            </a:r>
            <a:r>
              <a:rPr lang="en-US" sz="800" dirty="0" err="1" smtClean="0"/>
              <a:t>programme</a:t>
            </a:r>
            <a:r>
              <a:rPr lang="en-US" sz="800" dirty="0" smtClean="0"/>
              <a:t> – Form time</a:t>
            </a:r>
            <a:endParaRPr lang="en-US" sz="800" dirty="0"/>
          </a:p>
        </p:txBody>
      </p:sp>
      <p:pic>
        <p:nvPicPr>
          <p:cNvPr id="516" name="Picture 515" descr="promotion.png"/>
          <p:cNvPicPr>
            <a:picLocks noChangeAspect="1"/>
          </p:cNvPicPr>
          <p:nvPr/>
        </p:nvPicPr>
        <p:blipFill>
          <a:blip r:embed="rId7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7939" y="7480300"/>
            <a:ext cx="393699" cy="393699"/>
          </a:xfrm>
          <a:prstGeom prst="rect">
            <a:avLst/>
          </a:prstGeom>
        </p:spPr>
      </p:pic>
      <p:cxnSp>
        <p:nvCxnSpPr>
          <p:cNvPr id="525" name="Straight Connector 524">
            <a:extLst>
              <a:ext uri="{FF2B5EF4-FFF2-40B4-BE49-F238E27FC236}">
                <a16:creationId xmlns:a16="http://schemas.microsoft.com/office/drawing/2014/main" id="{B063178E-D425-084A-B3E1-D1E2E5715874}"/>
              </a:ext>
            </a:extLst>
          </p:cNvPr>
          <p:cNvCxnSpPr>
            <a:cxnSpLocks/>
          </p:cNvCxnSpPr>
          <p:nvPr/>
        </p:nvCxnSpPr>
        <p:spPr>
          <a:xfrm flipV="1">
            <a:off x="1748955" y="7133202"/>
            <a:ext cx="0" cy="39141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7" name="Picture 526" descr="get-money.png"/>
          <p:cNvPicPr>
            <a:picLocks noChangeAspect="1"/>
          </p:cNvPicPr>
          <p:nvPr/>
        </p:nvPicPr>
        <p:blipFill>
          <a:blip r:embed="rId7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3969" y="12659181"/>
            <a:ext cx="589638" cy="589638"/>
          </a:xfrm>
          <a:prstGeom prst="rect">
            <a:avLst/>
          </a:prstGeom>
        </p:spPr>
      </p:pic>
      <p:pic>
        <p:nvPicPr>
          <p:cNvPr id="528" name="Picture 527" descr="communication.png"/>
          <p:cNvPicPr>
            <a:picLocks noChangeAspect="1"/>
          </p:cNvPicPr>
          <p:nvPr/>
        </p:nvPicPr>
        <p:blipFill>
          <a:blip r:embed="rId7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545" y="9070988"/>
            <a:ext cx="457024" cy="457024"/>
          </a:xfrm>
          <a:prstGeom prst="rect">
            <a:avLst/>
          </a:prstGeom>
        </p:spPr>
      </p:pic>
      <p:pic>
        <p:nvPicPr>
          <p:cNvPr id="529" name="Picture 528" descr="skills.png"/>
          <p:cNvPicPr>
            <a:picLocks noChangeAspect="1"/>
          </p:cNvPicPr>
          <p:nvPr/>
        </p:nvPicPr>
        <p:blipFill>
          <a:blip r:embed="rId7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6454" y="12478832"/>
            <a:ext cx="438944" cy="438944"/>
          </a:xfrm>
          <a:prstGeom prst="rect">
            <a:avLst/>
          </a:prstGeom>
        </p:spPr>
      </p:pic>
      <p:sp>
        <p:nvSpPr>
          <p:cNvPr id="354" name="TextBox 353">
            <a:extLst>
              <a:ext uri="{FF2B5EF4-FFF2-40B4-BE49-F238E27FC236}">
                <a16:creationId xmlns:a16="http://schemas.microsoft.com/office/drawing/2014/main" id="{8181534A-0450-204D-9218-B96C39E80A9C}"/>
              </a:ext>
            </a:extLst>
          </p:cNvPr>
          <p:cNvSpPr txBox="1"/>
          <p:nvPr/>
        </p:nvSpPr>
        <p:spPr>
          <a:xfrm>
            <a:off x="6415650" y="5426889"/>
            <a:ext cx="9249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Apprenticeship hub talks</a:t>
            </a:r>
            <a:endParaRPr lang="en-US" sz="800" dirty="0"/>
          </a:p>
        </p:txBody>
      </p:sp>
      <p:sp>
        <p:nvSpPr>
          <p:cNvPr id="366" name="TextBox 365">
            <a:extLst>
              <a:ext uri="{FF2B5EF4-FFF2-40B4-BE49-F238E27FC236}">
                <a16:creationId xmlns:a16="http://schemas.microsoft.com/office/drawing/2014/main" id="{6A612EB9-3B27-BD4D-81BD-79F23474E3D5}"/>
              </a:ext>
            </a:extLst>
          </p:cNvPr>
          <p:cNvSpPr txBox="1"/>
          <p:nvPr/>
        </p:nvSpPr>
        <p:spPr>
          <a:xfrm>
            <a:off x="8068979" y="5319212"/>
            <a:ext cx="765979" cy="46166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/>
              <a:t>work experience week</a:t>
            </a:r>
            <a:endParaRPr lang="en-US" sz="800" dirty="0"/>
          </a:p>
        </p:txBody>
      </p:sp>
      <p:cxnSp>
        <p:nvCxnSpPr>
          <p:cNvPr id="537" name="Straight Connector 536">
            <a:extLst>
              <a:ext uri="{FF2B5EF4-FFF2-40B4-BE49-F238E27FC236}">
                <a16:creationId xmlns:a16="http://schemas.microsoft.com/office/drawing/2014/main" id="{895B5FA7-9B7D-C740-BDC1-BABF9852E3CD}"/>
              </a:ext>
            </a:extLst>
          </p:cNvPr>
          <p:cNvCxnSpPr>
            <a:cxnSpLocks/>
          </p:cNvCxnSpPr>
          <p:nvPr/>
        </p:nvCxnSpPr>
        <p:spPr>
          <a:xfrm flipH="1" flipV="1">
            <a:off x="8429286" y="4816890"/>
            <a:ext cx="454364" cy="57426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4" name="Picture 533">
            <a:extLst>
              <a:ext uri="{FF2B5EF4-FFF2-40B4-BE49-F238E27FC236}">
                <a16:creationId xmlns:a16="http://schemas.microsoft.com/office/drawing/2014/main" id="{B76D3C8E-6774-B446-A5DA-9F41D5F04A6B}"/>
              </a:ext>
            </a:extLst>
          </p:cNvPr>
          <p:cNvPicPr>
            <a:picLocks noChangeAspect="1"/>
          </p:cNvPicPr>
          <p:nvPr/>
        </p:nvPicPr>
        <p:blipFill>
          <a:blip r:embed="rId7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30681">
            <a:off x="4781585" y="7716682"/>
            <a:ext cx="529582" cy="5888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5100" y="17195596"/>
            <a:ext cx="1164149" cy="426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5420" y="466145"/>
            <a:ext cx="1086980" cy="398462"/>
          </a:xfrm>
          <a:prstGeom prst="rect">
            <a:avLst/>
          </a:prstGeom>
        </p:spPr>
      </p:pic>
      <p:pic>
        <p:nvPicPr>
          <p:cNvPr id="430" name="Picture 429" descr="Screenshot 2020-01-19 at 12.57.45.png"/>
          <p:cNvPicPr>
            <a:picLocks noChangeAspect="1"/>
          </p:cNvPicPr>
          <p:nvPr/>
        </p:nvPicPr>
        <p:blipFill>
          <a:blip r:embed="rId8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8223" y="15194844"/>
            <a:ext cx="413000" cy="33294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2"/>
          <a:stretch>
            <a:fillRect/>
          </a:stretch>
        </p:blipFill>
        <p:spPr>
          <a:xfrm>
            <a:off x="4757732" y="15082649"/>
            <a:ext cx="771841" cy="38592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3"/>
          <a:stretch>
            <a:fillRect/>
          </a:stretch>
        </p:blipFill>
        <p:spPr>
          <a:xfrm>
            <a:off x="3256046" y="13974666"/>
            <a:ext cx="542802" cy="584556"/>
          </a:xfrm>
          <a:prstGeom prst="rect">
            <a:avLst/>
          </a:prstGeom>
        </p:spPr>
      </p:pic>
      <p:sp>
        <p:nvSpPr>
          <p:cNvPr id="420" name="TextBox 419">
            <a:extLst>
              <a:ext uri="{FF2B5EF4-FFF2-40B4-BE49-F238E27FC236}">
                <a16:creationId xmlns:a16="http://schemas.microsoft.com/office/drawing/2014/main" id="{95F62214-CCB5-8B42-AF36-CB2A533A5535}"/>
              </a:ext>
            </a:extLst>
          </p:cNvPr>
          <p:cNvSpPr txBox="1"/>
          <p:nvPr/>
        </p:nvSpPr>
        <p:spPr>
          <a:xfrm>
            <a:off x="3218181" y="14410704"/>
            <a:ext cx="814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Workplace selfie project – experience of workplace</a:t>
            </a:r>
            <a:endParaRPr lang="en-US" sz="800" dirty="0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84"/>
          <a:stretch>
            <a:fillRect/>
          </a:stretch>
        </p:blipFill>
        <p:spPr>
          <a:xfrm>
            <a:off x="3951316" y="14057335"/>
            <a:ext cx="417548" cy="417548"/>
          </a:xfrm>
          <a:prstGeom prst="rect">
            <a:avLst/>
          </a:prstGeom>
        </p:spPr>
      </p:pic>
      <p:cxnSp>
        <p:nvCxnSpPr>
          <p:cNvPr id="421" name="Straight Connector 420">
            <a:extLst>
              <a:ext uri="{FF2B5EF4-FFF2-40B4-BE49-F238E27FC236}">
                <a16:creationId xmlns:a16="http://schemas.microsoft.com/office/drawing/2014/main" id="{859B72ED-06B5-D04F-8934-D12A027925F0}"/>
              </a:ext>
            </a:extLst>
          </p:cNvPr>
          <p:cNvCxnSpPr>
            <a:cxnSpLocks/>
          </p:cNvCxnSpPr>
          <p:nvPr/>
        </p:nvCxnSpPr>
        <p:spPr>
          <a:xfrm flipH="1" flipV="1">
            <a:off x="4068667" y="13685186"/>
            <a:ext cx="24227" cy="335614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2" name="TextBox 421">
            <a:extLst>
              <a:ext uri="{FF2B5EF4-FFF2-40B4-BE49-F238E27FC236}">
                <a16:creationId xmlns:a16="http://schemas.microsoft.com/office/drawing/2014/main" id="{95F62214-CCB5-8B42-AF36-CB2A533A5535}"/>
              </a:ext>
            </a:extLst>
          </p:cNvPr>
          <p:cNvSpPr txBox="1"/>
          <p:nvPr/>
        </p:nvSpPr>
        <p:spPr>
          <a:xfrm>
            <a:off x="3916180" y="14491249"/>
            <a:ext cx="9278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World of work event</a:t>
            </a:r>
            <a:endParaRPr lang="en-US" sz="800" dirty="0"/>
          </a:p>
        </p:txBody>
      </p:sp>
      <p:pic>
        <p:nvPicPr>
          <p:cNvPr id="423" name="Picture 422">
            <a:extLst>
              <a:ext uri="{FF2B5EF4-FFF2-40B4-BE49-F238E27FC236}">
                <a16:creationId xmlns:a16="http://schemas.microsoft.com/office/drawing/2014/main" id="{F97DE047-41EE-C240-A0F4-6966219E1280}"/>
              </a:ext>
            </a:extLst>
          </p:cNvPr>
          <p:cNvPicPr>
            <a:picLocks noChangeAspect="1"/>
          </p:cNvPicPr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2090" y="12915571"/>
            <a:ext cx="250473" cy="288044"/>
          </a:xfrm>
          <a:prstGeom prst="rect">
            <a:avLst/>
          </a:prstGeom>
        </p:spPr>
      </p:pic>
      <p:sp>
        <p:nvSpPr>
          <p:cNvPr id="435" name="TextBox 434">
            <a:extLst>
              <a:ext uri="{FF2B5EF4-FFF2-40B4-BE49-F238E27FC236}">
                <a16:creationId xmlns:a16="http://schemas.microsoft.com/office/drawing/2014/main" id="{4E64330C-E1D9-ED4C-A99A-71B1F661D561}"/>
              </a:ext>
            </a:extLst>
          </p:cNvPr>
          <p:cNvSpPr txBox="1"/>
          <p:nvPr/>
        </p:nvSpPr>
        <p:spPr>
          <a:xfrm>
            <a:off x="5845588" y="13919305"/>
            <a:ext cx="1049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Faculty careers displays and subject careers champions – repeated each </a:t>
            </a:r>
            <a:r>
              <a:rPr lang="en-US" sz="800" dirty="0" smtClean="0"/>
              <a:t>year</a:t>
            </a:r>
            <a:endParaRPr lang="en-US" sz="800" dirty="0"/>
          </a:p>
        </p:txBody>
      </p: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43477E16-76BB-2647-B285-CEDE093FB07B}"/>
              </a:ext>
            </a:extLst>
          </p:cNvPr>
          <p:cNvCxnSpPr>
            <a:cxnSpLocks/>
          </p:cNvCxnSpPr>
          <p:nvPr/>
        </p:nvCxnSpPr>
        <p:spPr>
          <a:xfrm flipH="1" flipV="1">
            <a:off x="7105752" y="13799587"/>
            <a:ext cx="30704" cy="316890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7" name="Picture 436">
            <a:extLst>
              <a:ext uri="{FF2B5EF4-FFF2-40B4-BE49-F238E27FC236}">
                <a16:creationId xmlns:a16="http://schemas.microsoft.com/office/drawing/2014/main" id="{7E96E11A-96C9-CD48-8EBC-945A2CF2DE84}"/>
              </a:ext>
            </a:extLst>
          </p:cNvPr>
          <p:cNvPicPr>
            <a:picLocks noChangeAspect="1"/>
          </p:cNvPicPr>
          <p:nvPr/>
        </p:nvPicPr>
        <p:blipFill>
          <a:blip r:embed="rId5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3113" y="11608866"/>
            <a:ext cx="468446" cy="468446"/>
          </a:xfrm>
          <a:prstGeom prst="rect">
            <a:avLst/>
          </a:prstGeom>
        </p:spPr>
      </p:pic>
      <p:sp>
        <p:nvSpPr>
          <p:cNvPr id="438" name="TextBox 437">
            <a:extLst>
              <a:ext uri="{FF2B5EF4-FFF2-40B4-BE49-F238E27FC236}">
                <a16:creationId xmlns:a16="http://schemas.microsoft.com/office/drawing/2014/main" id="{F4A3E031-B76D-D04F-8233-8F8B5D2D3BA2}"/>
              </a:ext>
            </a:extLst>
          </p:cNvPr>
          <p:cNvSpPr txBox="1"/>
          <p:nvPr/>
        </p:nvSpPr>
        <p:spPr>
          <a:xfrm>
            <a:off x="7165377" y="11978670"/>
            <a:ext cx="7479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Career vocab in PHSE </a:t>
            </a:r>
            <a:endParaRPr lang="en-US" sz="800" dirty="0"/>
          </a:p>
        </p:txBody>
      </p:sp>
      <p:pic>
        <p:nvPicPr>
          <p:cNvPr id="99" name="Picture 98"/>
          <p:cNvPicPr>
            <a:picLocks noChangeAspect="1"/>
          </p:cNvPicPr>
          <p:nvPr/>
        </p:nvPicPr>
        <p:blipFill>
          <a:blip r:embed="rId85"/>
          <a:stretch>
            <a:fillRect/>
          </a:stretch>
        </p:blipFill>
        <p:spPr>
          <a:xfrm>
            <a:off x="5213944" y="10957893"/>
            <a:ext cx="803418" cy="299914"/>
          </a:xfrm>
          <a:prstGeom prst="rect">
            <a:avLst/>
          </a:prstGeom>
        </p:spPr>
      </p:pic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AD024AB5-14AB-D94C-9065-AAF737D1206C}"/>
              </a:ext>
            </a:extLst>
          </p:cNvPr>
          <p:cNvCxnSpPr>
            <a:cxnSpLocks/>
          </p:cNvCxnSpPr>
          <p:nvPr/>
        </p:nvCxnSpPr>
        <p:spPr>
          <a:xfrm flipV="1">
            <a:off x="6226169" y="11039748"/>
            <a:ext cx="0" cy="35081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9" name="TextBox 458">
            <a:extLst>
              <a:ext uri="{FF2B5EF4-FFF2-40B4-BE49-F238E27FC236}">
                <a16:creationId xmlns:a16="http://schemas.microsoft.com/office/drawing/2014/main" id="{F4A3E031-B76D-D04F-8233-8F8B5D2D3BA2}"/>
              </a:ext>
            </a:extLst>
          </p:cNvPr>
          <p:cNvSpPr txBox="1"/>
          <p:nvPr/>
        </p:nvSpPr>
        <p:spPr>
          <a:xfrm>
            <a:off x="5911912" y="10702673"/>
            <a:ext cx="1027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Earning money careers lesson</a:t>
            </a:r>
            <a:endParaRPr lang="en-US" sz="800" dirty="0"/>
          </a:p>
        </p:txBody>
      </p:sp>
      <p:pic>
        <p:nvPicPr>
          <p:cNvPr id="460" name="Picture 459">
            <a:extLst>
              <a:ext uri="{FF2B5EF4-FFF2-40B4-BE49-F238E27FC236}">
                <a16:creationId xmlns:a16="http://schemas.microsoft.com/office/drawing/2014/main" id="{69F1912E-7D2D-984D-A6F4-24D9481101BA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6303" t="19963" r="5684" b="45237"/>
          <a:stretch/>
        </p:blipFill>
        <p:spPr>
          <a:xfrm>
            <a:off x="5334064" y="12068633"/>
            <a:ext cx="350680" cy="342076"/>
          </a:xfrm>
          <a:prstGeom prst="rect">
            <a:avLst/>
          </a:prstGeom>
        </p:spPr>
      </p:pic>
      <p:sp>
        <p:nvSpPr>
          <p:cNvPr id="461" name="TextBox 460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2052753" y="11921683"/>
            <a:ext cx="11077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Mini me skills workshop - LJMU</a:t>
            </a:r>
            <a:endParaRPr lang="en-US" sz="800" dirty="0"/>
          </a:p>
        </p:txBody>
      </p:sp>
      <p:pic>
        <p:nvPicPr>
          <p:cNvPr id="1032" name="Picture 8" descr="Image result for gdst logo"/>
          <p:cNvPicPr>
            <a:picLocks noChangeAspect="1" noChangeArrowheads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702" y="10615711"/>
            <a:ext cx="349209" cy="323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2" name="TextBox 461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3439310" y="10761013"/>
            <a:ext cx="11077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Working with GDST career start</a:t>
            </a:r>
            <a:endParaRPr lang="en-US" sz="800" dirty="0"/>
          </a:p>
        </p:txBody>
      </p:sp>
      <p:sp>
        <p:nvSpPr>
          <p:cNvPr id="463" name="TextBox 462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106315" y="11613374"/>
            <a:ext cx="77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Employability skills assembly</a:t>
            </a:r>
            <a:endParaRPr lang="en-US" sz="800" dirty="0"/>
          </a:p>
        </p:txBody>
      </p:sp>
      <p:pic>
        <p:nvPicPr>
          <p:cNvPr id="467" name="Picture 466">
            <a:extLst>
              <a:ext uri="{FF2B5EF4-FFF2-40B4-BE49-F238E27FC236}">
                <a16:creationId xmlns:a16="http://schemas.microsoft.com/office/drawing/2014/main" id="{8C5D6F6B-420E-574A-BBE8-D2C590852D9A}"/>
              </a:ext>
            </a:extLst>
          </p:cNvPr>
          <p:cNvPicPr>
            <a:picLocks noChangeAspect="1"/>
          </p:cNvPicPr>
          <p:nvPr/>
        </p:nvPicPr>
        <p:blipFill>
          <a:blip r:embed="rId5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002" y="9937917"/>
            <a:ext cx="463532" cy="463532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87"/>
          <a:stretch>
            <a:fillRect/>
          </a:stretch>
        </p:blipFill>
        <p:spPr>
          <a:xfrm>
            <a:off x="3293362" y="9910715"/>
            <a:ext cx="608233" cy="321889"/>
          </a:xfrm>
          <a:prstGeom prst="rect">
            <a:avLst/>
          </a:prstGeom>
        </p:spPr>
      </p:pic>
      <p:pic>
        <p:nvPicPr>
          <p:cNvPr id="468" name="Picture 467" descr="Screenshot 2020-01-19 at 12.45.49.png"/>
          <p:cNvPicPr>
            <a:picLocks noChangeAspect="1"/>
          </p:cNvPicPr>
          <p:nvPr/>
        </p:nvPicPr>
        <p:blipFill>
          <a:blip r:embed="rId6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924" y="8434485"/>
            <a:ext cx="477441" cy="388538"/>
          </a:xfrm>
          <a:prstGeom prst="rect">
            <a:avLst/>
          </a:prstGeom>
        </p:spPr>
      </p:pic>
      <p:sp>
        <p:nvSpPr>
          <p:cNvPr id="469" name="TextBox 468">
            <a:extLst>
              <a:ext uri="{FF2B5EF4-FFF2-40B4-BE49-F238E27FC236}">
                <a16:creationId xmlns:a16="http://schemas.microsoft.com/office/drawing/2014/main" id="{39D9D989-3FE8-3A48-A3DA-4F44494D3A3A}"/>
              </a:ext>
            </a:extLst>
          </p:cNvPr>
          <p:cNvSpPr txBox="1"/>
          <p:nvPr/>
        </p:nvSpPr>
        <p:spPr>
          <a:xfrm>
            <a:off x="4991" y="8739359"/>
            <a:ext cx="8966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Meet the employer day</a:t>
            </a:r>
            <a:endParaRPr lang="en-US" sz="800" dirty="0"/>
          </a:p>
        </p:txBody>
      </p:sp>
      <p:cxnSp>
        <p:nvCxnSpPr>
          <p:cNvPr id="470" name="Straight Connector 469">
            <a:extLst>
              <a:ext uri="{FF2B5EF4-FFF2-40B4-BE49-F238E27FC236}">
                <a16:creationId xmlns:a16="http://schemas.microsoft.com/office/drawing/2014/main" id="{F51116E4-A353-1B45-ACA0-38C9A5762479}"/>
              </a:ext>
            </a:extLst>
          </p:cNvPr>
          <p:cNvCxnSpPr>
            <a:cxnSpLocks/>
          </p:cNvCxnSpPr>
          <p:nvPr/>
        </p:nvCxnSpPr>
        <p:spPr>
          <a:xfrm>
            <a:off x="801207" y="8773386"/>
            <a:ext cx="599615" cy="624123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5" name="Picture 8" descr="Image result for gdst logo"/>
          <p:cNvPicPr>
            <a:picLocks noChangeAspect="1" noChangeArrowheads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619" y="8261749"/>
            <a:ext cx="303663" cy="323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76" name="Straight Connector 475">
            <a:extLst>
              <a:ext uri="{FF2B5EF4-FFF2-40B4-BE49-F238E27FC236}">
                <a16:creationId xmlns:a16="http://schemas.microsoft.com/office/drawing/2014/main" id="{E1328405-E305-064F-BB49-5E09C8D7C1AA}"/>
              </a:ext>
            </a:extLst>
          </p:cNvPr>
          <p:cNvCxnSpPr>
            <a:cxnSpLocks/>
          </p:cNvCxnSpPr>
          <p:nvPr/>
        </p:nvCxnSpPr>
        <p:spPr>
          <a:xfrm>
            <a:off x="3839715" y="8649667"/>
            <a:ext cx="7490" cy="45604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0" name="Straight Connector 479">
            <a:extLst>
              <a:ext uri="{FF2B5EF4-FFF2-40B4-BE49-F238E27FC236}">
                <a16:creationId xmlns:a16="http://schemas.microsoft.com/office/drawing/2014/main" id="{E1328405-E305-064F-BB49-5E09C8D7C1AA}"/>
              </a:ext>
            </a:extLst>
          </p:cNvPr>
          <p:cNvCxnSpPr>
            <a:cxnSpLocks/>
          </p:cNvCxnSpPr>
          <p:nvPr/>
        </p:nvCxnSpPr>
        <p:spPr>
          <a:xfrm>
            <a:off x="3701481" y="9002582"/>
            <a:ext cx="0" cy="339274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2" name="TextBox 481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3775685" y="8621846"/>
            <a:ext cx="11077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Working with GDST career start</a:t>
            </a:r>
            <a:endParaRPr lang="en-US" sz="800" dirty="0"/>
          </a:p>
        </p:txBody>
      </p:sp>
      <p:sp>
        <p:nvSpPr>
          <p:cNvPr id="497" name="TextBox 496">
            <a:extLst>
              <a:ext uri="{FF2B5EF4-FFF2-40B4-BE49-F238E27FC236}">
                <a16:creationId xmlns:a16="http://schemas.microsoft.com/office/drawing/2014/main" id="{95F62214-CCB5-8B42-AF36-CB2A533A5535}"/>
              </a:ext>
            </a:extLst>
          </p:cNvPr>
          <p:cNvSpPr txBox="1"/>
          <p:nvPr/>
        </p:nvSpPr>
        <p:spPr>
          <a:xfrm>
            <a:off x="-18582" y="10805373"/>
            <a:ext cx="92785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LMI </a:t>
            </a:r>
            <a:r>
              <a:rPr lang="en-US" sz="800" dirty="0" smtClean="0"/>
              <a:t>assembly</a:t>
            </a:r>
            <a:endParaRPr lang="en-US" sz="800" dirty="0"/>
          </a:p>
        </p:txBody>
      </p:sp>
      <p:cxnSp>
        <p:nvCxnSpPr>
          <p:cNvPr id="498" name="Straight Connector 497">
            <a:extLst>
              <a:ext uri="{FF2B5EF4-FFF2-40B4-BE49-F238E27FC236}">
                <a16:creationId xmlns:a16="http://schemas.microsoft.com/office/drawing/2014/main" id="{2E2CCA24-81E9-D442-B021-72DAECEE6CBB}"/>
              </a:ext>
            </a:extLst>
          </p:cNvPr>
          <p:cNvCxnSpPr>
            <a:cxnSpLocks/>
          </p:cNvCxnSpPr>
          <p:nvPr/>
        </p:nvCxnSpPr>
        <p:spPr>
          <a:xfrm flipV="1">
            <a:off x="779941" y="10851151"/>
            <a:ext cx="370925" cy="76855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5" name="Picture 8" descr="Image result for gdst logo"/>
          <p:cNvPicPr>
            <a:picLocks noChangeAspect="1" noChangeArrowheads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4671" y="9101372"/>
            <a:ext cx="303663" cy="323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6" name="TextBox 505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8722529" y="9421753"/>
            <a:ext cx="11077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Working with GDST career start</a:t>
            </a:r>
            <a:endParaRPr lang="en-US" sz="800" dirty="0"/>
          </a:p>
        </p:txBody>
      </p:sp>
      <p:cxnSp>
        <p:nvCxnSpPr>
          <p:cNvPr id="507" name="Straight Connector 506">
            <a:extLst>
              <a:ext uri="{FF2B5EF4-FFF2-40B4-BE49-F238E27FC236}">
                <a16:creationId xmlns:a16="http://schemas.microsoft.com/office/drawing/2014/main" id="{FDEE5941-DCAC-F946-9E0D-D0D96D387CC8}"/>
              </a:ext>
            </a:extLst>
          </p:cNvPr>
          <p:cNvCxnSpPr>
            <a:cxnSpLocks/>
          </p:cNvCxnSpPr>
          <p:nvPr/>
        </p:nvCxnSpPr>
        <p:spPr>
          <a:xfrm flipH="1" flipV="1">
            <a:off x="8409667" y="9125540"/>
            <a:ext cx="212966" cy="12613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7" name="Picture 516" descr="Screenshot 2020-01-19 at 12.00.36.png"/>
          <p:cNvPicPr>
            <a:picLocks noChangeAspect="1"/>
          </p:cNvPicPr>
          <p:nvPr/>
        </p:nvPicPr>
        <p:blipFill>
          <a:blip r:embed="rId6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4851" y="9419687"/>
            <a:ext cx="381000" cy="379236"/>
          </a:xfrm>
          <a:prstGeom prst="rect">
            <a:avLst/>
          </a:prstGeom>
        </p:spPr>
      </p:pic>
      <p:sp>
        <p:nvSpPr>
          <p:cNvPr id="518" name="TextBox 517">
            <a:extLst>
              <a:ext uri="{FF2B5EF4-FFF2-40B4-BE49-F238E27FC236}">
                <a16:creationId xmlns:a16="http://schemas.microsoft.com/office/drawing/2014/main" id="{7F2E605C-B42B-B247-8DE7-CA528C284E1E}"/>
              </a:ext>
            </a:extLst>
          </p:cNvPr>
          <p:cNvSpPr txBox="1"/>
          <p:nvPr/>
        </p:nvSpPr>
        <p:spPr>
          <a:xfrm>
            <a:off x="4198843" y="7528442"/>
            <a:ext cx="920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Student leadership project </a:t>
            </a:r>
            <a:endParaRPr lang="en-US" sz="800" dirty="0"/>
          </a:p>
        </p:txBody>
      </p:sp>
      <p:pic>
        <p:nvPicPr>
          <p:cNvPr id="519" name="Picture 518">
            <a:extLst>
              <a:ext uri="{FF2B5EF4-FFF2-40B4-BE49-F238E27FC236}">
                <a16:creationId xmlns:a16="http://schemas.microsoft.com/office/drawing/2014/main" id="{E6EA146E-F3AB-9F41-AC30-B5E73226203B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8801" y="7799976"/>
            <a:ext cx="440950" cy="472677"/>
          </a:xfrm>
          <a:prstGeom prst="rect">
            <a:avLst/>
          </a:prstGeom>
        </p:spPr>
      </p:pic>
      <p:pic>
        <p:nvPicPr>
          <p:cNvPr id="520" name="Picture 519" descr="Screenshot 2020-01-19 at 12.45.49.png"/>
          <p:cNvPicPr>
            <a:picLocks noChangeAspect="1"/>
          </p:cNvPicPr>
          <p:nvPr/>
        </p:nvPicPr>
        <p:blipFill>
          <a:blip r:embed="rId6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0171" y="7530392"/>
            <a:ext cx="477441" cy="388538"/>
          </a:xfrm>
          <a:prstGeom prst="rect">
            <a:avLst/>
          </a:prstGeom>
        </p:spPr>
      </p:pic>
      <p:sp>
        <p:nvSpPr>
          <p:cNvPr id="521" name="TextBox 520">
            <a:extLst>
              <a:ext uri="{FF2B5EF4-FFF2-40B4-BE49-F238E27FC236}">
                <a16:creationId xmlns:a16="http://schemas.microsoft.com/office/drawing/2014/main" id="{7F2E605C-B42B-B247-8DE7-CA528C284E1E}"/>
              </a:ext>
            </a:extLst>
          </p:cNvPr>
          <p:cNvSpPr txBox="1"/>
          <p:nvPr/>
        </p:nvSpPr>
        <p:spPr>
          <a:xfrm>
            <a:off x="4895603" y="7437126"/>
            <a:ext cx="9204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Prefect applications </a:t>
            </a:r>
            <a:endParaRPr lang="en-US" sz="800" dirty="0"/>
          </a:p>
        </p:txBody>
      </p:sp>
      <p:pic>
        <p:nvPicPr>
          <p:cNvPr id="522" name="Picture 521">
            <a:extLst>
              <a:ext uri="{FF2B5EF4-FFF2-40B4-BE49-F238E27FC236}">
                <a16:creationId xmlns:a16="http://schemas.microsoft.com/office/drawing/2014/main" id="{E6EA146E-F3AB-9F41-AC30-B5E73226203B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959" y="5250265"/>
            <a:ext cx="440950" cy="472677"/>
          </a:xfrm>
          <a:prstGeom prst="rect">
            <a:avLst/>
          </a:prstGeom>
        </p:spPr>
      </p:pic>
      <p:pic>
        <p:nvPicPr>
          <p:cNvPr id="1034" name="Picture 1033"/>
          <p:cNvPicPr>
            <a:picLocks noChangeAspect="1"/>
          </p:cNvPicPr>
          <p:nvPr/>
        </p:nvPicPr>
        <p:blipFill>
          <a:blip r:embed="rId89"/>
          <a:stretch>
            <a:fillRect/>
          </a:stretch>
        </p:blipFill>
        <p:spPr>
          <a:xfrm>
            <a:off x="8202877" y="872237"/>
            <a:ext cx="1527792" cy="303736"/>
          </a:xfrm>
          <a:prstGeom prst="rect">
            <a:avLst/>
          </a:prstGeom>
        </p:spPr>
      </p:pic>
      <p:cxnSp>
        <p:nvCxnSpPr>
          <p:cNvPr id="523" name="Straight Connector 522">
            <a:extLst>
              <a:ext uri="{FF2B5EF4-FFF2-40B4-BE49-F238E27FC236}">
                <a16:creationId xmlns:a16="http://schemas.microsoft.com/office/drawing/2014/main" id="{10F4019B-A848-E14F-9D10-BDCCDE94301D}"/>
              </a:ext>
            </a:extLst>
          </p:cNvPr>
          <p:cNvCxnSpPr>
            <a:cxnSpLocks/>
            <a:endCxn id="18" idx="6"/>
          </p:cNvCxnSpPr>
          <p:nvPr/>
        </p:nvCxnSpPr>
        <p:spPr>
          <a:xfrm flipH="1">
            <a:off x="8827662" y="1221079"/>
            <a:ext cx="769920" cy="1719012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6" name="TextBox 525">
            <a:extLst>
              <a:ext uri="{FF2B5EF4-FFF2-40B4-BE49-F238E27FC236}">
                <a16:creationId xmlns:a16="http://schemas.microsoft.com/office/drawing/2014/main" id="{7D9F63F5-D697-8C41-9B1F-8761AD080842}"/>
              </a:ext>
            </a:extLst>
          </p:cNvPr>
          <p:cNvSpPr txBox="1"/>
          <p:nvPr/>
        </p:nvSpPr>
        <p:spPr>
          <a:xfrm>
            <a:off x="1607738" y="3902043"/>
            <a:ext cx="865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Lead reading discovery in junior school</a:t>
            </a:r>
            <a:endParaRPr lang="en-US" sz="800" dirty="0"/>
          </a:p>
        </p:txBody>
      </p:sp>
      <p:cxnSp>
        <p:nvCxnSpPr>
          <p:cNvPr id="530" name="Straight Connector 529">
            <a:extLst>
              <a:ext uri="{FF2B5EF4-FFF2-40B4-BE49-F238E27FC236}">
                <a16:creationId xmlns:a16="http://schemas.microsoft.com/office/drawing/2014/main" id="{A9E32079-4DB0-B142-9C0E-33EA19DAE26F}"/>
              </a:ext>
            </a:extLst>
          </p:cNvPr>
          <p:cNvCxnSpPr>
            <a:cxnSpLocks/>
          </p:cNvCxnSpPr>
          <p:nvPr/>
        </p:nvCxnSpPr>
        <p:spPr>
          <a:xfrm flipH="1">
            <a:off x="2918379" y="4576328"/>
            <a:ext cx="27378" cy="418794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1" name="Picture 530" descr="Screenshot 2020-01-19 at 12.00.36.png"/>
          <p:cNvPicPr>
            <a:picLocks noChangeAspect="1"/>
          </p:cNvPicPr>
          <p:nvPr/>
        </p:nvPicPr>
        <p:blipFill>
          <a:blip r:embed="rId6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594" y="3369243"/>
            <a:ext cx="381000" cy="379236"/>
          </a:xfrm>
          <a:prstGeom prst="rect">
            <a:avLst/>
          </a:prstGeom>
        </p:spPr>
      </p:pic>
      <p:pic>
        <p:nvPicPr>
          <p:cNvPr id="532" name="Picture 531"/>
          <p:cNvPicPr>
            <a:picLocks noChangeAspect="1"/>
          </p:cNvPicPr>
          <p:nvPr/>
        </p:nvPicPr>
        <p:blipFill>
          <a:blip r:embed="rId87"/>
          <a:stretch>
            <a:fillRect/>
          </a:stretch>
        </p:blipFill>
        <p:spPr>
          <a:xfrm>
            <a:off x="2051201" y="3272185"/>
            <a:ext cx="608233" cy="321889"/>
          </a:xfrm>
          <a:prstGeom prst="rect">
            <a:avLst/>
          </a:prstGeom>
        </p:spPr>
      </p:pic>
      <p:cxnSp>
        <p:nvCxnSpPr>
          <p:cNvPr id="535" name="Straight Connector 534">
            <a:extLst>
              <a:ext uri="{FF2B5EF4-FFF2-40B4-BE49-F238E27FC236}">
                <a16:creationId xmlns:a16="http://schemas.microsoft.com/office/drawing/2014/main" id="{A9E32079-4DB0-B142-9C0E-33EA19DAE26F}"/>
              </a:ext>
            </a:extLst>
          </p:cNvPr>
          <p:cNvCxnSpPr>
            <a:cxnSpLocks/>
          </p:cNvCxnSpPr>
          <p:nvPr/>
        </p:nvCxnSpPr>
        <p:spPr>
          <a:xfrm>
            <a:off x="2412567" y="3634211"/>
            <a:ext cx="189019" cy="1306263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6" name="Picture 8" descr="Image result for gdst logo"/>
          <p:cNvPicPr>
            <a:picLocks noChangeAspect="1" noChangeArrowheads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177" y="5907252"/>
            <a:ext cx="303663" cy="323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040"/>
          <p:cNvPicPr>
            <a:picLocks noChangeAspect="1"/>
          </p:cNvPicPr>
          <p:nvPr/>
        </p:nvPicPr>
        <p:blipFill>
          <a:blip r:embed="rId90"/>
          <a:stretch>
            <a:fillRect/>
          </a:stretch>
        </p:blipFill>
        <p:spPr>
          <a:xfrm>
            <a:off x="8147961" y="5980038"/>
            <a:ext cx="1109568" cy="359695"/>
          </a:xfrm>
          <a:prstGeom prst="rect">
            <a:avLst/>
          </a:prstGeom>
        </p:spPr>
      </p:pic>
      <p:cxnSp>
        <p:nvCxnSpPr>
          <p:cNvPr id="538" name="Straight Connector 537">
            <a:extLst>
              <a:ext uri="{FF2B5EF4-FFF2-40B4-BE49-F238E27FC236}">
                <a16:creationId xmlns:a16="http://schemas.microsoft.com/office/drawing/2014/main" id="{C3F4B10E-3327-F44F-91B8-8FA1DBDE34BB}"/>
              </a:ext>
            </a:extLst>
          </p:cNvPr>
          <p:cNvCxnSpPr>
            <a:cxnSpLocks/>
          </p:cNvCxnSpPr>
          <p:nvPr/>
        </p:nvCxnSpPr>
        <p:spPr>
          <a:xfrm flipH="1">
            <a:off x="8794390" y="7217984"/>
            <a:ext cx="134171" cy="472046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9" name="Picture 8" descr="Image result for gdst logo"/>
          <p:cNvPicPr>
            <a:picLocks noChangeAspect="1" noChangeArrowheads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694" y="4539533"/>
            <a:ext cx="303663" cy="323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0" name="TextBox 539">
            <a:extLst>
              <a:ext uri="{FF2B5EF4-FFF2-40B4-BE49-F238E27FC236}">
                <a16:creationId xmlns:a16="http://schemas.microsoft.com/office/drawing/2014/main" id="{2A355F5A-59AD-E849-9E98-04953BCC5037}"/>
              </a:ext>
            </a:extLst>
          </p:cNvPr>
          <p:cNvSpPr txBox="1"/>
          <p:nvPr/>
        </p:nvSpPr>
        <p:spPr>
          <a:xfrm>
            <a:off x="5773986" y="4319347"/>
            <a:ext cx="7026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GDST work insight days</a:t>
            </a:r>
            <a:endParaRPr lang="en-US" sz="800" dirty="0"/>
          </a:p>
        </p:txBody>
      </p:sp>
      <p:sp>
        <p:nvSpPr>
          <p:cNvPr id="541" name="TextBox 540">
            <a:extLst>
              <a:ext uri="{FF2B5EF4-FFF2-40B4-BE49-F238E27FC236}">
                <a16:creationId xmlns:a16="http://schemas.microsoft.com/office/drawing/2014/main" id="{2A355F5A-59AD-E849-9E98-04953BCC5037}"/>
              </a:ext>
            </a:extLst>
          </p:cNvPr>
          <p:cNvSpPr txBox="1"/>
          <p:nvPr/>
        </p:nvSpPr>
        <p:spPr>
          <a:xfrm>
            <a:off x="6283217" y="3465527"/>
            <a:ext cx="761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Weekly bulletin and opportunities list</a:t>
            </a:r>
            <a:endParaRPr lang="en-US" sz="800" dirty="0"/>
          </a:p>
        </p:txBody>
      </p:sp>
      <p:sp>
        <p:nvSpPr>
          <p:cNvPr id="542" name="TextBox 541">
            <a:extLst>
              <a:ext uri="{FF2B5EF4-FFF2-40B4-BE49-F238E27FC236}">
                <a16:creationId xmlns:a16="http://schemas.microsoft.com/office/drawing/2014/main" id="{9B772686-C9FA-654E-9D23-7A32E0BA2BF1}"/>
              </a:ext>
            </a:extLst>
          </p:cNvPr>
          <p:cNvSpPr txBox="1"/>
          <p:nvPr/>
        </p:nvSpPr>
        <p:spPr>
          <a:xfrm>
            <a:off x="9072749" y="2199994"/>
            <a:ext cx="7746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Hear employers speak in assembly/ PWP</a:t>
            </a:r>
            <a:endParaRPr lang="en-US" sz="800" dirty="0"/>
          </a:p>
        </p:txBody>
      </p:sp>
      <p:pic>
        <p:nvPicPr>
          <p:cNvPr id="544" name="Picture 543">
            <a:extLst>
              <a:ext uri="{FF2B5EF4-FFF2-40B4-BE49-F238E27FC236}">
                <a16:creationId xmlns:a16="http://schemas.microsoft.com/office/drawing/2014/main" id="{5818B27F-83A9-4B46-87D5-76DD472764F0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878" y="3548716"/>
            <a:ext cx="339905" cy="448675"/>
          </a:xfrm>
          <a:prstGeom prst="rect">
            <a:avLst/>
          </a:prstGeom>
        </p:spPr>
      </p:pic>
      <p:cxnSp>
        <p:nvCxnSpPr>
          <p:cNvPr id="545" name="Straight Connector 544">
            <a:extLst>
              <a:ext uri="{FF2B5EF4-FFF2-40B4-BE49-F238E27FC236}">
                <a16:creationId xmlns:a16="http://schemas.microsoft.com/office/drawing/2014/main" id="{A9E32079-4DB0-B142-9C0E-33EA19DAE26F}"/>
              </a:ext>
            </a:extLst>
          </p:cNvPr>
          <p:cNvCxnSpPr>
            <a:cxnSpLocks/>
          </p:cNvCxnSpPr>
          <p:nvPr/>
        </p:nvCxnSpPr>
        <p:spPr>
          <a:xfrm>
            <a:off x="1499573" y="4066182"/>
            <a:ext cx="340454" cy="38119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" name="TextBox 1047"/>
          <p:cNvSpPr txBox="1"/>
          <p:nvPr/>
        </p:nvSpPr>
        <p:spPr>
          <a:xfrm>
            <a:off x="401781" y="12058649"/>
            <a:ext cx="83014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Transferable skills careers lesson</a:t>
            </a:r>
            <a:endParaRPr lang="en-GB" sz="900" dirty="0"/>
          </a:p>
        </p:txBody>
      </p:sp>
      <p:cxnSp>
        <p:nvCxnSpPr>
          <p:cNvPr id="546" name="Straight Connector 545">
            <a:extLst>
              <a:ext uri="{FF2B5EF4-FFF2-40B4-BE49-F238E27FC236}">
                <a16:creationId xmlns:a16="http://schemas.microsoft.com/office/drawing/2014/main" id="{1A55DB97-84E3-664C-AE62-915493A592B9}"/>
              </a:ext>
            </a:extLst>
          </p:cNvPr>
          <p:cNvCxnSpPr>
            <a:cxnSpLocks/>
          </p:cNvCxnSpPr>
          <p:nvPr/>
        </p:nvCxnSpPr>
        <p:spPr>
          <a:xfrm>
            <a:off x="1294718" y="13312151"/>
            <a:ext cx="391710" cy="27610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1" name="Picture 10" descr="Image result for oxbridge logo"/>
          <p:cNvPicPr>
            <a:picLocks noChangeAspect="1" noChangeArrowheads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246" y="5883578"/>
            <a:ext cx="569736" cy="381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9" name="Picture 268">
            <a:extLst>
              <a:ext uri="{FF2B5EF4-FFF2-40B4-BE49-F238E27FC236}">
                <a16:creationId xmlns:a16="http://schemas.microsoft.com/office/drawing/2014/main" id="{3D35D7D2-2E2B-AC4E-B8C7-CD4BAAE72099}"/>
              </a:ext>
            </a:extLst>
          </p:cNvPr>
          <p:cNvPicPr>
            <a:picLocks noChangeAspect="1"/>
          </p:cNvPicPr>
          <p:nvPr/>
        </p:nvPicPr>
        <p:blipFill>
          <a:blip r:embed="rId9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4466" y="6372318"/>
            <a:ext cx="752528" cy="632342"/>
          </a:xfrm>
          <a:prstGeom prst="rect">
            <a:avLst/>
          </a:prstGeom>
        </p:spPr>
      </p:pic>
      <p:sp>
        <p:nvSpPr>
          <p:cNvPr id="547" name="TextBox 546">
            <a:extLst>
              <a:ext uri="{FF2B5EF4-FFF2-40B4-BE49-F238E27FC236}">
                <a16:creationId xmlns:a16="http://schemas.microsoft.com/office/drawing/2014/main" id="{E90B3515-1C04-3B48-87C3-F7D5DF41125F}"/>
              </a:ext>
            </a:extLst>
          </p:cNvPr>
          <p:cNvSpPr txBox="1"/>
          <p:nvPr/>
        </p:nvSpPr>
        <p:spPr>
          <a:xfrm>
            <a:off x="2050950" y="5961044"/>
            <a:ext cx="791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Oxbridge application workshops</a:t>
            </a:r>
            <a:endParaRPr lang="en-US" sz="800" dirty="0"/>
          </a:p>
        </p:txBody>
      </p:sp>
      <p:pic>
        <p:nvPicPr>
          <p:cNvPr id="548" name="Picture 547">
            <a:extLst>
              <a:ext uri="{FF2B5EF4-FFF2-40B4-BE49-F238E27FC236}">
                <a16:creationId xmlns:a16="http://schemas.microsoft.com/office/drawing/2014/main" id="{D395899E-455E-3D4D-8150-A06EADDDD5D8}"/>
              </a:ext>
            </a:extLst>
          </p:cNvPr>
          <p:cNvPicPr>
            <a:picLocks noChangeAspect="1"/>
          </p:cNvPicPr>
          <p:nvPr/>
        </p:nvPicPr>
        <p:blipFill rotWithShape="1">
          <a:blip r:embed="rId3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817"/>
          <a:stretch/>
        </p:blipFill>
        <p:spPr>
          <a:xfrm>
            <a:off x="7594317" y="5064641"/>
            <a:ext cx="378443" cy="333722"/>
          </a:xfrm>
          <a:prstGeom prst="rect">
            <a:avLst/>
          </a:prstGeom>
        </p:spPr>
      </p:pic>
      <p:cxnSp>
        <p:nvCxnSpPr>
          <p:cNvPr id="549" name="Straight Connector 548">
            <a:extLst>
              <a:ext uri="{FF2B5EF4-FFF2-40B4-BE49-F238E27FC236}">
                <a16:creationId xmlns:a16="http://schemas.microsoft.com/office/drawing/2014/main" id="{C2EEDE34-0D0D-7B4A-B8AE-C38398F89771}"/>
              </a:ext>
            </a:extLst>
          </p:cNvPr>
          <p:cNvCxnSpPr>
            <a:cxnSpLocks/>
          </p:cNvCxnSpPr>
          <p:nvPr/>
        </p:nvCxnSpPr>
        <p:spPr>
          <a:xfrm flipV="1">
            <a:off x="5283200" y="5105503"/>
            <a:ext cx="9296" cy="216496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0" name="Straight Connector 549">
            <a:extLst>
              <a:ext uri="{FF2B5EF4-FFF2-40B4-BE49-F238E27FC236}">
                <a16:creationId xmlns:a16="http://schemas.microsoft.com/office/drawing/2014/main" id="{C2EEDE34-0D0D-7B4A-B8AE-C38398F89771}"/>
              </a:ext>
            </a:extLst>
          </p:cNvPr>
          <p:cNvCxnSpPr>
            <a:cxnSpLocks/>
          </p:cNvCxnSpPr>
          <p:nvPr/>
        </p:nvCxnSpPr>
        <p:spPr>
          <a:xfrm flipV="1">
            <a:off x="6140448" y="5006952"/>
            <a:ext cx="0" cy="39141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1" name="TextBox 550">
            <a:extLst>
              <a:ext uri="{FF2B5EF4-FFF2-40B4-BE49-F238E27FC236}">
                <a16:creationId xmlns:a16="http://schemas.microsoft.com/office/drawing/2014/main" id="{8181534A-0450-204D-9218-B96C39E80A9C}"/>
              </a:ext>
            </a:extLst>
          </p:cNvPr>
          <p:cNvSpPr txBox="1"/>
          <p:nvPr/>
        </p:nvSpPr>
        <p:spPr>
          <a:xfrm>
            <a:off x="5725090" y="5416341"/>
            <a:ext cx="9249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University campus tour</a:t>
            </a:r>
            <a:endParaRPr lang="en-US" sz="800" dirty="0"/>
          </a:p>
        </p:txBody>
      </p:sp>
      <p:pic>
        <p:nvPicPr>
          <p:cNvPr id="556" name="Picture 555">
            <a:extLst>
              <a:ext uri="{FF2B5EF4-FFF2-40B4-BE49-F238E27FC236}">
                <a16:creationId xmlns:a16="http://schemas.microsoft.com/office/drawing/2014/main" id="{70BDA0FB-EC22-B346-A384-59042924294D}"/>
              </a:ext>
            </a:extLst>
          </p:cNvPr>
          <p:cNvPicPr>
            <a:picLocks noChangeAspect="1"/>
          </p:cNvPicPr>
          <p:nvPr/>
        </p:nvPicPr>
        <p:blipFill>
          <a:blip r:embed="rId9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3779" y="5295557"/>
            <a:ext cx="331947" cy="331947"/>
          </a:xfrm>
          <a:prstGeom prst="rect">
            <a:avLst/>
          </a:prstGeom>
        </p:spPr>
      </p:pic>
      <p:pic>
        <p:nvPicPr>
          <p:cNvPr id="557" name="Picture 556">
            <a:extLst>
              <a:ext uri="{FF2B5EF4-FFF2-40B4-BE49-F238E27FC236}">
                <a16:creationId xmlns:a16="http://schemas.microsoft.com/office/drawing/2014/main" id="{70BDA0FB-EC22-B346-A384-59042924294D}"/>
              </a:ext>
            </a:extLst>
          </p:cNvPr>
          <p:cNvPicPr>
            <a:picLocks noChangeAspect="1"/>
          </p:cNvPicPr>
          <p:nvPr/>
        </p:nvPicPr>
        <p:blipFill>
          <a:blip r:embed="rId9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0924" y="2377354"/>
            <a:ext cx="331947" cy="33194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94025" y="16547831"/>
            <a:ext cx="1667737" cy="11079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 smtClean="0"/>
              <a:t>All of the above are supplemented by careers within the curriculum, voluntary events and a culture of breaking gender stereotypes</a:t>
            </a:r>
            <a:endParaRPr lang="en-GB" sz="1100" b="1" dirty="0"/>
          </a:p>
        </p:txBody>
      </p:sp>
      <p:sp>
        <p:nvSpPr>
          <p:cNvPr id="414" name="TextBox 413">
            <a:extLst>
              <a:ext uri="{FF2B5EF4-FFF2-40B4-BE49-F238E27FC236}">
                <a16:creationId xmlns:a16="http://schemas.microsoft.com/office/drawing/2014/main" id="{1C808248-160E-3F45-9CA0-98B565E09F9D}"/>
              </a:ext>
            </a:extLst>
          </p:cNvPr>
          <p:cNvSpPr txBox="1"/>
          <p:nvPr/>
        </p:nvSpPr>
        <p:spPr>
          <a:xfrm>
            <a:off x="8876422" y="13213422"/>
            <a:ext cx="763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UK biggest employers assembly</a:t>
            </a:r>
            <a:endParaRPr lang="en-US" sz="800" dirty="0"/>
          </a:p>
        </p:txBody>
      </p:sp>
      <p:sp>
        <p:nvSpPr>
          <p:cNvPr id="415" name="TextBox 414">
            <a:extLst>
              <a:ext uri="{FF2B5EF4-FFF2-40B4-BE49-F238E27FC236}">
                <a16:creationId xmlns:a16="http://schemas.microsoft.com/office/drawing/2014/main" id="{1C808248-160E-3F45-9CA0-98B565E09F9D}"/>
              </a:ext>
            </a:extLst>
          </p:cNvPr>
          <p:cNvSpPr txBox="1"/>
          <p:nvPr/>
        </p:nvSpPr>
        <p:spPr>
          <a:xfrm>
            <a:off x="2322287" y="12926036"/>
            <a:ext cx="763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Jobs for the future assembly</a:t>
            </a:r>
            <a:endParaRPr lang="en-US" sz="800" dirty="0"/>
          </a:p>
        </p:txBody>
      </p:sp>
      <p:sp>
        <p:nvSpPr>
          <p:cNvPr id="418" name="TextBox 417">
            <a:extLst>
              <a:ext uri="{FF2B5EF4-FFF2-40B4-BE49-F238E27FC236}">
                <a16:creationId xmlns:a16="http://schemas.microsoft.com/office/drawing/2014/main" id="{950C0D89-EEB2-744C-8F78-77CE951B8BF9}"/>
              </a:ext>
            </a:extLst>
          </p:cNvPr>
          <p:cNvSpPr txBox="1"/>
          <p:nvPr/>
        </p:nvSpPr>
        <p:spPr>
          <a:xfrm>
            <a:off x="3960224" y="12081930"/>
            <a:ext cx="9371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Entrepreneurship assembly</a:t>
            </a:r>
            <a:endParaRPr lang="en-US" sz="800" dirty="0"/>
          </a:p>
        </p:txBody>
      </p:sp>
      <p:cxnSp>
        <p:nvCxnSpPr>
          <p:cNvPr id="419" name="Straight Connector 418">
            <a:extLst>
              <a:ext uri="{FF2B5EF4-FFF2-40B4-BE49-F238E27FC236}">
                <a16:creationId xmlns:a16="http://schemas.microsoft.com/office/drawing/2014/main" id="{AD024AB5-14AB-D94C-9065-AAF737D1206C}"/>
              </a:ext>
            </a:extLst>
          </p:cNvPr>
          <p:cNvCxnSpPr>
            <a:cxnSpLocks/>
          </p:cNvCxnSpPr>
          <p:nvPr/>
        </p:nvCxnSpPr>
        <p:spPr>
          <a:xfrm flipH="1" flipV="1">
            <a:off x="4682335" y="11682287"/>
            <a:ext cx="1691" cy="433062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6" name="TextBox 425">
            <a:extLst>
              <a:ext uri="{FF2B5EF4-FFF2-40B4-BE49-F238E27FC236}">
                <a16:creationId xmlns:a16="http://schemas.microsoft.com/office/drawing/2014/main" id="{950C0D89-EEB2-744C-8F78-77CE951B8BF9}"/>
              </a:ext>
            </a:extLst>
          </p:cNvPr>
          <p:cNvSpPr txBox="1"/>
          <p:nvPr/>
        </p:nvSpPr>
        <p:spPr>
          <a:xfrm>
            <a:off x="5675990" y="12206235"/>
            <a:ext cx="937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Success is not straightforward assembly</a:t>
            </a:r>
            <a:endParaRPr lang="en-US" sz="800" dirty="0"/>
          </a:p>
        </p:txBody>
      </p: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37F25081-DC98-7742-9CDD-B05C66E90535}"/>
              </a:ext>
            </a:extLst>
          </p:cNvPr>
          <p:cNvCxnSpPr>
            <a:cxnSpLocks/>
          </p:cNvCxnSpPr>
          <p:nvPr/>
        </p:nvCxnSpPr>
        <p:spPr>
          <a:xfrm flipH="1" flipV="1">
            <a:off x="5940386" y="11553744"/>
            <a:ext cx="93179" cy="704301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9" name="TextBox 428">
            <a:extLst>
              <a:ext uri="{FF2B5EF4-FFF2-40B4-BE49-F238E27FC236}">
                <a16:creationId xmlns:a16="http://schemas.microsoft.com/office/drawing/2014/main" id="{95F62214-CCB5-8B42-AF36-CB2A533A5535}"/>
              </a:ext>
            </a:extLst>
          </p:cNvPr>
          <p:cNvSpPr txBox="1"/>
          <p:nvPr/>
        </p:nvSpPr>
        <p:spPr>
          <a:xfrm>
            <a:off x="-35600" y="11081540"/>
            <a:ext cx="9278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Green careers assembly</a:t>
            </a:r>
            <a:endParaRPr lang="en-US" sz="800" dirty="0"/>
          </a:p>
        </p:txBody>
      </p:sp>
      <p:sp>
        <p:nvSpPr>
          <p:cNvPr id="431" name="TextBox 430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8799523" y="8763393"/>
            <a:ext cx="11077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Post 16 choices assembly</a:t>
            </a:r>
            <a:endParaRPr lang="en-US" sz="800" dirty="0"/>
          </a:p>
        </p:txBody>
      </p:sp>
      <p:sp>
        <p:nvSpPr>
          <p:cNvPr id="439" name="TextBox 438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6314252" y="7947761"/>
            <a:ext cx="8187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Social media &amp; jobs assembly</a:t>
            </a:r>
            <a:endParaRPr lang="en-US" sz="800" dirty="0"/>
          </a:p>
        </p:txBody>
      </p: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5983F250-BC6D-D943-BA73-7F2886C57B84}"/>
              </a:ext>
            </a:extLst>
          </p:cNvPr>
          <p:cNvCxnSpPr>
            <a:cxnSpLocks/>
            <a:stCxn id="439" idx="2"/>
          </p:cNvCxnSpPr>
          <p:nvPr/>
        </p:nvCxnSpPr>
        <p:spPr>
          <a:xfrm flipH="1">
            <a:off x="6684723" y="8286315"/>
            <a:ext cx="38882" cy="66935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7" name="TextBox 446">
            <a:extLst>
              <a:ext uri="{FF2B5EF4-FFF2-40B4-BE49-F238E27FC236}">
                <a16:creationId xmlns:a16="http://schemas.microsoft.com/office/drawing/2014/main" id="{ABEA5C94-17AF-D348-8A56-60BCB49D63B1}"/>
              </a:ext>
            </a:extLst>
          </p:cNvPr>
          <p:cNvSpPr txBox="1"/>
          <p:nvPr/>
        </p:nvSpPr>
        <p:spPr>
          <a:xfrm>
            <a:off x="2052656" y="6435501"/>
            <a:ext cx="921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LMI assembly</a:t>
            </a:r>
          </a:p>
          <a:p>
            <a:pPr algn="ctr"/>
            <a:r>
              <a:rPr lang="en-US" sz="800" dirty="0" smtClean="0"/>
              <a:t>STEM careers assembly</a:t>
            </a:r>
            <a:endParaRPr lang="en-US" sz="800" dirty="0"/>
          </a:p>
        </p:txBody>
      </p:sp>
      <p:sp>
        <p:nvSpPr>
          <p:cNvPr id="452" name="TextBox 451">
            <a:extLst>
              <a:ext uri="{FF2B5EF4-FFF2-40B4-BE49-F238E27FC236}">
                <a16:creationId xmlns:a16="http://schemas.microsoft.com/office/drawing/2014/main" id="{ABEA5C94-17AF-D348-8A56-60BCB49D63B1}"/>
              </a:ext>
            </a:extLst>
          </p:cNvPr>
          <p:cNvSpPr txBox="1"/>
          <p:nvPr/>
        </p:nvSpPr>
        <p:spPr>
          <a:xfrm>
            <a:off x="4739691" y="5782894"/>
            <a:ext cx="6712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Know your employee rights assembly</a:t>
            </a:r>
            <a:endParaRPr lang="en-US" sz="800" dirty="0"/>
          </a:p>
        </p:txBody>
      </p:sp>
      <p:sp>
        <p:nvSpPr>
          <p:cNvPr id="458" name="TextBox 457">
            <a:extLst>
              <a:ext uri="{FF2B5EF4-FFF2-40B4-BE49-F238E27FC236}">
                <a16:creationId xmlns:a16="http://schemas.microsoft.com/office/drawing/2014/main" id="{96EBD845-B9F2-044C-A010-8A5062EA7138}"/>
              </a:ext>
            </a:extLst>
          </p:cNvPr>
          <p:cNvSpPr txBox="1"/>
          <p:nvPr/>
        </p:nvSpPr>
        <p:spPr>
          <a:xfrm>
            <a:off x="4115709" y="2058964"/>
            <a:ext cx="1007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What to expect when applying for jobs assembly</a:t>
            </a:r>
            <a:endParaRPr lang="en-US" sz="800" dirty="0"/>
          </a:p>
        </p:txBody>
      </p:sp>
      <p:sp>
        <p:nvSpPr>
          <p:cNvPr id="471" name="TextBox 470">
            <a:extLst>
              <a:ext uri="{FF2B5EF4-FFF2-40B4-BE49-F238E27FC236}">
                <a16:creationId xmlns:a16="http://schemas.microsoft.com/office/drawing/2014/main" id="{95F62214-CCB5-8B42-AF36-CB2A533A5535}"/>
              </a:ext>
            </a:extLst>
          </p:cNvPr>
          <p:cNvSpPr txBox="1"/>
          <p:nvPr/>
        </p:nvSpPr>
        <p:spPr>
          <a:xfrm>
            <a:off x="2493989" y="14402130"/>
            <a:ext cx="9278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‘what is work?’ careers lesson</a:t>
            </a:r>
            <a:endParaRPr lang="en-US" sz="800" dirty="0"/>
          </a:p>
        </p:txBody>
      </p:sp>
      <p:cxnSp>
        <p:nvCxnSpPr>
          <p:cNvPr id="472" name="Straight Connector 471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V="1">
            <a:off x="3495082" y="13757587"/>
            <a:ext cx="3134" cy="470359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4" name="TextBox 473">
            <a:extLst>
              <a:ext uri="{FF2B5EF4-FFF2-40B4-BE49-F238E27FC236}">
                <a16:creationId xmlns:a16="http://schemas.microsoft.com/office/drawing/2014/main" id="{95F62214-CCB5-8B42-AF36-CB2A533A5535}"/>
              </a:ext>
            </a:extLst>
          </p:cNvPr>
          <p:cNvSpPr txBox="1"/>
          <p:nvPr/>
        </p:nvSpPr>
        <p:spPr>
          <a:xfrm>
            <a:off x="3792222" y="13072643"/>
            <a:ext cx="9278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What is work careers lesson</a:t>
            </a:r>
            <a:endParaRPr lang="en-US" sz="800" dirty="0"/>
          </a:p>
        </p:txBody>
      </p:sp>
      <p:sp>
        <p:nvSpPr>
          <p:cNvPr id="477" name="TextBox 476">
            <a:extLst>
              <a:ext uri="{FF2B5EF4-FFF2-40B4-BE49-F238E27FC236}">
                <a16:creationId xmlns:a16="http://schemas.microsoft.com/office/drawing/2014/main" id="{1C808248-160E-3F45-9CA0-98B565E09F9D}"/>
              </a:ext>
            </a:extLst>
          </p:cNvPr>
          <p:cNvSpPr txBox="1"/>
          <p:nvPr/>
        </p:nvSpPr>
        <p:spPr>
          <a:xfrm>
            <a:off x="2084038" y="12544511"/>
            <a:ext cx="763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Learning styles Careers lesson</a:t>
            </a:r>
            <a:endParaRPr lang="en-US" sz="800" dirty="0"/>
          </a:p>
        </p:txBody>
      </p:sp>
      <p:sp>
        <p:nvSpPr>
          <p:cNvPr id="484" name="TextBox 483">
            <a:extLst>
              <a:ext uri="{FF2B5EF4-FFF2-40B4-BE49-F238E27FC236}">
                <a16:creationId xmlns:a16="http://schemas.microsoft.com/office/drawing/2014/main" id="{E30A7BB6-7BB3-0840-B6E0-3B7DEE120CD5}"/>
              </a:ext>
            </a:extLst>
          </p:cNvPr>
          <p:cNvSpPr txBox="1"/>
          <p:nvPr/>
        </p:nvSpPr>
        <p:spPr>
          <a:xfrm>
            <a:off x="8145649" y="10533866"/>
            <a:ext cx="732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Linking careers with industry careers lesson</a:t>
            </a:r>
            <a:endParaRPr lang="en-US" sz="800" dirty="0"/>
          </a:p>
        </p:txBody>
      </p:sp>
      <p:sp>
        <p:nvSpPr>
          <p:cNvPr id="488" name="TextBox 487">
            <a:extLst>
              <a:ext uri="{FF2B5EF4-FFF2-40B4-BE49-F238E27FC236}">
                <a16:creationId xmlns:a16="http://schemas.microsoft.com/office/drawing/2014/main" id="{F4A3E031-B76D-D04F-8233-8F8B5D2D3BA2}"/>
              </a:ext>
            </a:extLst>
          </p:cNvPr>
          <p:cNvSpPr txBox="1"/>
          <p:nvPr/>
        </p:nvSpPr>
        <p:spPr>
          <a:xfrm>
            <a:off x="6369296" y="10370339"/>
            <a:ext cx="1027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Staying safe in work careers lesson</a:t>
            </a:r>
            <a:endParaRPr lang="en-US" sz="800" dirty="0"/>
          </a:p>
        </p:txBody>
      </p:sp>
      <p:cxnSp>
        <p:nvCxnSpPr>
          <p:cNvPr id="489" name="Straight Connector 488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 flipH="1">
            <a:off x="6674338" y="10679546"/>
            <a:ext cx="14963" cy="446689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0" name="TextBox 489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1719237" y="9579110"/>
            <a:ext cx="11077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Plannin</a:t>
            </a:r>
            <a:r>
              <a:rPr lang="en-US" sz="800" dirty="0" smtClean="0"/>
              <a:t>g for the future careers lesson</a:t>
            </a:r>
            <a:endParaRPr lang="en-US" sz="800" dirty="0"/>
          </a:p>
        </p:txBody>
      </p:sp>
      <p:sp>
        <p:nvSpPr>
          <p:cNvPr id="491" name="TextBox 490">
            <a:extLst>
              <a:ext uri="{FF2B5EF4-FFF2-40B4-BE49-F238E27FC236}">
                <a16:creationId xmlns:a16="http://schemas.microsoft.com/office/drawing/2014/main" id="{39D9D989-3FE8-3A48-A3DA-4F44494D3A3A}"/>
              </a:ext>
            </a:extLst>
          </p:cNvPr>
          <p:cNvSpPr txBox="1"/>
          <p:nvPr/>
        </p:nvSpPr>
        <p:spPr>
          <a:xfrm>
            <a:off x="130073" y="8099868"/>
            <a:ext cx="896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My personal strengths careers lesson</a:t>
            </a:r>
            <a:endParaRPr lang="en-US" sz="800" dirty="0"/>
          </a:p>
        </p:txBody>
      </p:sp>
      <p:cxnSp>
        <p:nvCxnSpPr>
          <p:cNvPr id="496" name="Straight Connector 495">
            <a:extLst>
              <a:ext uri="{FF2B5EF4-FFF2-40B4-BE49-F238E27FC236}">
                <a16:creationId xmlns:a16="http://schemas.microsoft.com/office/drawing/2014/main" id="{F51116E4-A353-1B45-ACA0-38C9A5762479}"/>
              </a:ext>
            </a:extLst>
          </p:cNvPr>
          <p:cNvCxnSpPr>
            <a:cxnSpLocks/>
          </p:cNvCxnSpPr>
          <p:nvPr/>
        </p:nvCxnSpPr>
        <p:spPr>
          <a:xfrm>
            <a:off x="846176" y="8479345"/>
            <a:ext cx="611454" cy="75595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0" name="TextBox 499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4049861" y="8069102"/>
            <a:ext cx="1013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Gender stereotyping careers lessons</a:t>
            </a:r>
            <a:endParaRPr lang="en-US" sz="800" dirty="0"/>
          </a:p>
        </p:txBody>
      </p:sp>
      <p:sp>
        <p:nvSpPr>
          <p:cNvPr id="501" name="TextBox 500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5934357" y="8176808"/>
            <a:ext cx="818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The changing future careers lesson</a:t>
            </a:r>
            <a:endParaRPr lang="en-US" sz="800" dirty="0"/>
          </a:p>
        </p:txBody>
      </p:sp>
      <p:cxnSp>
        <p:nvCxnSpPr>
          <p:cNvPr id="502" name="Straight Connector 501">
            <a:extLst>
              <a:ext uri="{FF2B5EF4-FFF2-40B4-BE49-F238E27FC236}">
                <a16:creationId xmlns:a16="http://schemas.microsoft.com/office/drawing/2014/main" id="{5983F250-BC6D-D943-BA73-7F2886C57B84}"/>
              </a:ext>
            </a:extLst>
          </p:cNvPr>
          <p:cNvCxnSpPr>
            <a:cxnSpLocks/>
          </p:cNvCxnSpPr>
          <p:nvPr/>
        </p:nvCxnSpPr>
        <p:spPr>
          <a:xfrm flipH="1">
            <a:off x="6265392" y="8467539"/>
            <a:ext cx="38882" cy="669350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4" name="TextBox 523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7599846" y="8211196"/>
            <a:ext cx="11077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Writing formally </a:t>
            </a:r>
          </a:p>
          <a:p>
            <a:r>
              <a:rPr lang="en-US" sz="800" dirty="0" smtClean="0"/>
              <a:t>Careers lesson</a:t>
            </a:r>
            <a:endParaRPr lang="en-US" sz="800" dirty="0"/>
          </a:p>
        </p:txBody>
      </p:sp>
      <p:sp>
        <p:nvSpPr>
          <p:cNvPr id="533" name="TextBox 532">
            <a:extLst>
              <a:ext uri="{FF2B5EF4-FFF2-40B4-BE49-F238E27FC236}">
                <a16:creationId xmlns:a16="http://schemas.microsoft.com/office/drawing/2014/main" id="{59865158-3AFA-2248-A2BF-94AF4BDA5263}"/>
              </a:ext>
            </a:extLst>
          </p:cNvPr>
          <p:cNvSpPr txBox="1"/>
          <p:nvPr/>
        </p:nvSpPr>
        <p:spPr>
          <a:xfrm>
            <a:off x="7381836" y="7858556"/>
            <a:ext cx="11077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Interview techniques careers lesson</a:t>
            </a:r>
            <a:endParaRPr lang="en-US" sz="800" dirty="0"/>
          </a:p>
        </p:txBody>
      </p:sp>
      <p:sp>
        <p:nvSpPr>
          <p:cNvPr id="543" name="TextBox 542">
            <a:extLst>
              <a:ext uri="{FF2B5EF4-FFF2-40B4-BE49-F238E27FC236}">
                <a16:creationId xmlns:a16="http://schemas.microsoft.com/office/drawing/2014/main" id="{ABEA5C94-17AF-D348-8A56-60BCB49D63B1}"/>
              </a:ext>
            </a:extLst>
          </p:cNvPr>
          <p:cNvSpPr txBox="1"/>
          <p:nvPr/>
        </p:nvSpPr>
        <p:spPr>
          <a:xfrm>
            <a:off x="3349256" y="5749604"/>
            <a:ext cx="824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Virtual enrichment &amp; MOOCS</a:t>
            </a:r>
            <a:endParaRPr lang="en-US" sz="800" dirty="0"/>
          </a:p>
        </p:txBody>
      </p:sp>
      <p:cxnSp>
        <p:nvCxnSpPr>
          <p:cNvPr id="558" name="Straight Connector 557">
            <a:extLst>
              <a:ext uri="{FF2B5EF4-FFF2-40B4-BE49-F238E27FC236}">
                <a16:creationId xmlns:a16="http://schemas.microsoft.com/office/drawing/2014/main" id="{C3F4B10E-3327-F44F-91B8-8FA1DBDE34BB}"/>
              </a:ext>
            </a:extLst>
          </p:cNvPr>
          <p:cNvCxnSpPr>
            <a:cxnSpLocks/>
            <a:stCxn id="543" idx="2"/>
          </p:cNvCxnSpPr>
          <p:nvPr/>
        </p:nvCxnSpPr>
        <p:spPr>
          <a:xfrm>
            <a:off x="3761442" y="6211269"/>
            <a:ext cx="29610" cy="785828"/>
          </a:xfrm>
          <a:prstGeom prst="line">
            <a:avLst/>
          </a:prstGeom>
          <a:ln w="19050">
            <a:solidFill>
              <a:srgbClr val="FFD96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6152</TotalTime>
  <Words>915</Words>
  <Application>Microsoft Office PowerPoint</Application>
  <PresentationFormat>Custom</PresentationFormat>
  <Paragraphs>164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Mangal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Murphy, Kelly (BIR) Staff</cp:lastModifiedBy>
  <cp:revision>307</cp:revision>
  <cp:lastPrinted>2018-09-02T17:44:52Z</cp:lastPrinted>
  <dcterms:created xsi:type="dcterms:W3CDTF">2018-02-08T08:28:53Z</dcterms:created>
  <dcterms:modified xsi:type="dcterms:W3CDTF">2021-04-05T18:49:08Z</dcterms:modified>
</cp:coreProperties>
</file>